
<file path=[Content_Types].xml><?xml version="1.0" encoding="utf-8"?>
<Types xmlns="http://schemas.openxmlformats.org/package/2006/content-types">
  <Default Extension="gif" ContentType="image/gif"/>
  <Default Extension="glb" ContentType="model/gltf.binary"/>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AFE6BC2-4E61-4EB9-9B7D-15B742AABBCC}">
          <p14:sldIdLst>
            <p14:sldId id="256"/>
            <p14:sldId id="257"/>
            <p14:sldId id="258"/>
            <p14:sldId id="259"/>
            <p14:sldId id="260"/>
            <p14:sldId id="261"/>
            <p14:sldId id="262"/>
            <p14:sldId id="263"/>
            <p14:sldId id="264"/>
            <p14:sldId id="265"/>
            <p14:sldId id="266"/>
            <p14:sldId id="267"/>
            <p14:sldId id="268"/>
            <p14:sldId id="269"/>
            <p14:sldId id="270"/>
            <p14:sldId id="271"/>
            <p14:sldId id="27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showGuides="1">
      <p:cViewPr varScale="1">
        <p:scale>
          <a:sx n="80" d="100"/>
          <a:sy n="80" d="100"/>
        </p:scale>
        <p:origin x="60" y="16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hdphoto2.wdp>
</file>

<file path=ppt/media/hdphoto3.wdp>
</file>

<file path=ppt/media/hdphoto4.wdp>
</file>

<file path=ppt/media/hdphoto5.wdp>
</file>

<file path=ppt/media/image1.jpeg>
</file>

<file path=ppt/media/image10.jpeg>
</file>

<file path=ppt/media/image11.png>
</file>

<file path=ppt/media/image12.png>
</file>

<file path=ppt/media/image13.jpeg>
</file>

<file path=ppt/media/image14.gif>
</file>

<file path=ppt/media/image2.png>
</file>

<file path=ppt/media/image3.png>
</file>

<file path=ppt/media/image4.png>
</file>

<file path=ppt/media/image5.png>
</file>

<file path=ppt/media/image6.png>
</file>

<file path=ppt/media/image7.png>
</file>

<file path=ppt/media/image8.png>
</file>

<file path=ppt/media/image9.jpeg>
</file>

<file path=ppt/media/model3d1.glb>
</file>

<file path=ppt/media/model3d2.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4/1/2024</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4/1/2024</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4/1/2024</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4/1/2024</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4/1/2024</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13.jpe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14.gi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microsoft.com/office/2007/relationships/hdphoto" Target="../media/hdphoto1.wdp"/><Relationship Id="rId7" Type="http://schemas.microsoft.com/office/2007/relationships/hdphoto" Target="../media/hdphoto3.wdp"/><Relationship Id="rId12" Type="http://schemas.openxmlformats.org/officeDocument/2006/relationships/image" Target="../media/image1.jpe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5.png"/><Relationship Id="rId11" Type="http://schemas.microsoft.com/office/2007/relationships/hdphoto" Target="../media/hdphoto5.wdp"/><Relationship Id="rId5" Type="http://schemas.microsoft.com/office/2007/relationships/hdphoto" Target="../media/hdphoto2.wdp"/><Relationship Id="rId10" Type="http://schemas.openxmlformats.org/officeDocument/2006/relationships/image" Target="../media/image7.png"/><Relationship Id="rId4" Type="http://schemas.openxmlformats.org/officeDocument/2006/relationships/image" Target="../media/image4.png"/><Relationship Id="rId9" Type="http://schemas.microsoft.com/office/2007/relationships/hdphoto" Target="../media/hdphoto4.wdp"/></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microsoft.com/office/2017/06/relationships/model3d" Target="../media/model3d2.glb"/><Relationship Id="rId1" Type="http://schemas.openxmlformats.org/officeDocument/2006/relationships/slideLayout" Target="../slideLayouts/slideLayout6.xml"/><Relationship Id="rId4" Type="http://schemas.openxmlformats.org/officeDocument/2006/relationships/image" Target="../media/image1.jpeg"/></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ADAC1-4CAB-0B8E-8DD6-1EF4E9723903}"/>
              </a:ext>
            </a:extLst>
          </p:cNvPr>
          <p:cNvSpPr>
            <a:spLocks noGrp="1"/>
          </p:cNvSpPr>
          <p:nvPr>
            <p:ph type="ctrTitle"/>
          </p:nvPr>
        </p:nvSpPr>
        <p:spPr>
          <a:xfrm>
            <a:off x="581191" y="823174"/>
            <a:ext cx="10993549" cy="1475013"/>
          </a:xfrm>
        </p:spPr>
        <p:txBody>
          <a:bodyPr>
            <a:normAutofit fontScale="90000"/>
          </a:bodyPr>
          <a:lstStyle/>
          <a:p>
            <a:pPr algn="ctr"/>
            <a:r>
              <a:rPr lang="en-IN" sz="4000" b="1" dirty="0"/>
              <a:t>VOICE-TO-TEXT-BASED MUSIC RECOMMENDATION USING LSTM MODEL</a:t>
            </a:r>
            <a:br>
              <a:rPr lang="en-IN" sz="4000" b="1" dirty="0"/>
            </a:br>
            <a:r>
              <a:rPr lang="en-IN" sz="2700" b="1" dirty="0"/>
              <a:t>Guide: P. RADHAKRISHNAN</a:t>
            </a:r>
          </a:p>
        </p:txBody>
      </p:sp>
      <p:sp>
        <p:nvSpPr>
          <p:cNvPr id="3" name="Subtitle 2">
            <a:extLst>
              <a:ext uri="{FF2B5EF4-FFF2-40B4-BE49-F238E27FC236}">
                <a16:creationId xmlns:a16="http://schemas.microsoft.com/office/drawing/2014/main" id="{EDD49DBB-2BA7-3696-F944-6A09CEE871AE}"/>
              </a:ext>
            </a:extLst>
          </p:cNvPr>
          <p:cNvSpPr>
            <a:spLocks noGrp="1"/>
          </p:cNvSpPr>
          <p:nvPr>
            <p:ph type="subTitle" idx="1"/>
          </p:nvPr>
        </p:nvSpPr>
        <p:spPr>
          <a:xfrm>
            <a:off x="581191" y="2376436"/>
            <a:ext cx="10993546" cy="590321"/>
          </a:xfrm>
        </p:spPr>
        <p:txBody>
          <a:bodyPr>
            <a:normAutofit/>
          </a:bodyPr>
          <a:lstStyle/>
          <a:p>
            <a:pPr algn="ctr"/>
            <a:r>
              <a:rPr lang="en-IN" sz="2800" b="1" dirty="0"/>
              <a:t>BATCH – 45                  </a:t>
            </a:r>
          </a:p>
        </p:txBody>
      </p:sp>
      <p:sp>
        <p:nvSpPr>
          <p:cNvPr id="5" name="TextBox 4">
            <a:extLst>
              <a:ext uri="{FF2B5EF4-FFF2-40B4-BE49-F238E27FC236}">
                <a16:creationId xmlns:a16="http://schemas.microsoft.com/office/drawing/2014/main" id="{7219D3A7-4E06-E7F7-0515-172A7CEDF265}"/>
              </a:ext>
            </a:extLst>
          </p:cNvPr>
          <p:cNvSpPr txBox="1"/>
          <p:nvPr/>
        </p:nvSpPr>
        <p:spPr>
          <a:xfrm>
            <a:off x="2345634" y="3219413"/>
            <a:ext cx="8897510" cy="2616101"/>
          </a:xfrm>
          <a:prstGeom prst="rect">
            <a:avLst/>
          </a:prstGeom>
          <a:noFill/>
        </p:spPr>
        <p:txBody>
          <a:bodyPr wrap="square">
            <a:spAutoFit/>
          </a:bodyPr>
          <a:lstStyle/>
          <a:p>
            <a:pPr lvl="2" algn="just"/>
            <a:r>
              <a:rPr lang="en-IN" sz="2000" b="1" dirty="0">
                <a:solidFill>
                  <a:schemeClr val="bg1"/>
                </a:solidFill>
                <a:effectLst>
                  <a:outerShdw blurRad="38100" dist="38100" dir="2700000" algn="tl">
                    <a:srgbClr val="000000">
                      <a:alpha val="43137"/>
                    </a:srgbClr>
                  </a:outerShdw>
                </a:effectLst>
                <a:latin typeface="+mj-lt"/>
              </a:rPr>
              <a:t>			</a:t>
            </a:r>
            <a:r>
              <a:rPr lang="en-IN" sz="2400" b="1" dirty="0">
                <a:solidFill>
                  <a:schemeClr val="bg1"/>
                </a:solidFill>
                <a:effectLst>
                  <a:outerShdw blurRad="38100" dist="38100" dir="2700000" algn="tl">
                    <a:srgbClr val="000000">
                      <a:alpha val="43137"/>
                    </a:srgbClr>
                  </a:outerShdw>
                </a:effectLst>
                <a:latin typeface="+mj-lt"/>
              </a:rPr>
              <a:t>TEAM MEMBERS</a:t>
            </a:r>
          </a:p>
          <a:p>
            <a:pPr lvl="2" algn="just"/>
            <a:endParaRPr lang="en-IN" sz="2000" b="1" dirty="0">
              <a:solidFill>
                <a:schemeClr val="bg1"/>
              </a:solidFill>
              <a:effectLst>
                <a:outerShdw blurRad="38100" dist="38100" dir="2700000" algn="tl">
                  <a:srgbClr val="000000">
                    <a:alpha val="43137"/>
                  </a:srgbClr>
                </a:outerShdw>
              </a:effectLst>
              <a:latin typeface="+mj-lt"/>
            </a:endParaRPr>
          </a:p>
          <a:p>
            <a:pPr lvl="2" algn="just"/>
            <a:endParaRPr lang="en-IN" sz="2000" b="1" dirty="0">
              <a:solidFill>
                <a:schemeClr val="bg1"/>
              </a:solidFill>
              <a:effectLst>
                <a:outerShdw blurRad="38100" dist="38100" dir="2700000" algn="tl">
                  <a:srgbClr val="000000">
                    <a:alpha val="43137"/>
                  </a:srgbClr>
                </a:outerShdw>
              </a:effectLst>
              <a:latin typeface="+mj-lt"/>
            </a:endParaRPr>
          </a:p>
          <a:p>
            <a:pPr algn="just"/>
            <a:r>
              <a:rPr lang="en-IN" sz="2000" dirty="0">
                <a:solidFill>
                  <a:schemeClr val="bg1"/>
                </a:solidFill>
                <a:effectLst>
                  <a:outerShdw blurRad="38100" dist="38100" dir="2700000" algn="tl">
                    <a:srgbClr val="000000">
                      <a:alpha val="43137"/>
                    </a:srgbClr>
                  </a:outerShdw>
                </a:effectLst>
                <a:latin typeface="+mj-lt"/>
              </a:rPr>
              <a:t>	2003A51173							MULUKUNTLA NAVYA SRI 	</a:t>
            </a:r>
          </a:p>
          <a:p>
            <a:pPr algn="just"/>
            <a:r>
              <a:rPr lang="en-IN" sz="2000" dirty="0">
                <a:solidFill>
                  <a:schemeClr val="bg1"/>
                </a:solidFill>
                <a:effectLst>
                  <a:outerShdw blurRad="38100" dist="38100" dir="2700000" algn="tl">
                    <a:srgbClr val="000000">
                      <a:alpha val="43137"/>
                    </a:srgbClr>
                  </a:outerShdw>
                </a:effectLst>
                <a:latin typeface="+mj-lt"/>
              </a:rPr>
              <a:t>	2003A51037							JANGA SRI CHANDANA	</a:t>
            </a:r>
          </a:p>
          <a:p>
            <a:pPr algn="just"/>
            <a:r>
              <a:rPr lang="en-IN" sz="2000" dirty="0">
                <a:solidFill>
                  <a:schemeClr val="bg1"/>
                </a:solidFill>
                <a:effectLst>
                  <a:outerShdw blurRad="38100" dist="38100" dir="2700000" algn="tl">
                    <a:srgbClr val="000000">
                      <a:alpha val="43137"/>
                    </a:srgbClr>
                  </a:outerShdw>
                </a:effectLst>
                <a:latin typeface="+mj-lt"/>
              </a:rPr>
              <a:t>	2103A51L10							GADDAM SHIVA KUMAR	</a:t>
            </a:r>
          </a:p>
          <a:p>
            <a:pPr algn="just"/>
            <a:r>
              <a:rPr lang="en-IN" sz="2000" dirty="0">
                <a:solidFill>
                  <a:schemeClr val="bg1"/>
                </a:solidFill>
                <a:effectLst>
                  <a:outerShdw blurRad="38100" dist="38100" dir="2700000" algn="tl">
                    <a:srgbClr val="000000">
                      <a:alpha val="43137"/>
                    </a:srgbClr>
                  </a:outerShdw>
                </a:effectLst>
                <a:latin typeface="+mj-lt"/>
              </a:rPr>
              <a:t>	2003A51218							CHINTHIREDDY SANATH REDDY	</a:t>
            </a:r>
          </a:p>
          <a:p>
            <a:pPr algn="just"/>
            <a:r>
              <a:rPr lang="en-IN" sz="2000" dirty="0">
                <a:solidFill>
                  <a:schemeClr val="bg1"/>
                </a:solidFill>
                <a:effectLst>
                  <a:outerShdw blurRad="38100" dist="38100" dir="2700000" algn="tl">
                    <a:srgbClr val="000000">
                      <a:alpha val="43137"/>
                    </a:srgbClr>
                  </a:outerShdw>
                </a:effectLst>
                <a:latin typeface="+mj-lt"/>
              </a:rPr>
              <a:t>	2003A51223							MOOLA KARTHIK</a:t>
            </a:r>
          </a:p>
        </p:txBody>
      </p:sp>
      <p:pic>
        <p:nvPicPr>
          <p:cNvPr id="6" name="Picture 2" descr="LOGIN - SR University">
            <a:extLst>
              <a:ext uri="{FF2B5EF4-FFF2-40B4-BE49-F238E27FC236}">
                <a16:creationId xmlns:a16="http://schemas.microsoft.com/office/drawing/2014/main" id="{522F19C4-6ADD-0650-FFF4-9A2FFD3862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85433" y="0"/>
            <a:ext cx="2306567" cy="704007"/>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am3d="http://schemas.microsoft.com/office/drawing/2017/model3d" Requires="am3d">
          <p:graphicFrame>
            <p:nvGraphicFramePr>
              <p:cNvPr id="7" name="3D Model 6" descr="Caroler in Blue Jacket">
                <a:extLst>
                  <a:ext uri="{FF2B5EF4-FFF2-40B4-BE49-F238E27FC236}">
                    <a16:creationId xmlns:a16="http://schemas.microsoft.com/office/drawing/2014/main" id="{D3585C05-9374-1D2E-481A-D8AF20BBEB47}"/>
                  </a:ext>
                </a:extLst>
              </p:cNvPr>
              <p:cNvGraphicFramePr/>
              <p:nvPr>
                <p:extLst>
                  <p:ext uri="{D42A27DB-BD31-4B8C-83A1-F6EECF244321}">
                    <p14:modId xmlns:p14="http://schemas.microsoft.com/office/powerpoint/2010/main" val="2027043544"/>
                  </p:ext>
                </p:extLst>
              </p:nvPr>
            </p:nvGraphicFramePr>
            <p:xfrm>
              <a:off x="715032" y="2854777"/>
              <a:ext cx="1121720" cy="3637925"/>
            </p:xfrm>
            <a:graphic>
              <a:graphicData uri="http://schemas.microsoft.com/office/drawing/2017/model3d">
                <am3d:model3d r:embed="rId3">
                  <am3d:spPr>
                    <a:xfrm>
                      <a:off x="0" y="0"/>
                      <a:ext cx="1121720" cy="3637925"/>
                    </a:xfrm>
                    <a:prstGeom prst="rect">
                      <a:avLst/>
                    </a:prstGeom>
                  </am3d:spPr>
                  <am3d:camera>
                    <am3d:pos x="0" y="0" z="53038953"/>
                    <am3d:up dx="0" dy="36000000" dz="0"/>
                    <am3d:lookAt x="0" y="0" z="0"/>
                    <am3d:perspective fov="2700000"/>
                  </am3d:camera>
                  <am3d:trans>
                    <am3d:meterPerModelUnit n="3809538" d="1000000"/>
                    <am3d:preTrans dx="-124000" dy="-18000000" dz="127018"/>
                    <am3d:scale>
                      <am3d:sx n="1000000" d="1000000"/>
                      <am3d:sy n="1000000" d="1000000"/>
                      <am3d:sz n="1000000" d="1000000"/>
                    </am3d:scale>
                    <am3d:rot/>
                    <am3d:postTrans dx="0" dy="0" dz="0"/>
                  </am3d:trans>
                  <am3d:raster rName="Office3DRenderer" rVer="16.0.8326">
                    <am3d:blip r:embed="rId4"/>
                  </am3d:raster>
                  <am3d:objViewport viewportSz="308750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Caroler in Blue Jacket">
                <a:extLst>
                  <a:ext uri="{FF2B5EF4-FFF2-40B4-BE49-F238E27FC236}">
                    <a16:creationId xmlns:a16="http://schemas.microsoft.com/office/drawing/2014/main" id="{D3585C05-9374-1D2E-481A-D8AF20BBEB47}"/>
                  </a:ext>
                </a:extLst>
              </p:cNvPr>
              <p:cNvPicPr>
                <a:picLocks noGrp="1" noRot="1" noChangeAspect="1" noMove="1" noResize="1" noEditPoints="1" noAdjustHandles="1" noChangeArrowheads="1" noChangeShapeType="1" noCrop="1"/>
              </p:cNvPicPr>
              <p:nvPr/>
            </p:nvPicPr>
            <p:blipFill>
              <a:blip r:embed="rId4"/>
              <a:stretch>
                <a:fillRect/>
              </a:stretch>
            </p:blipFill>
            <p:spPr>
              <a:xfrm>
                <a:off x="715032" y="2854777"/>
                <a:ext cx="1121720" cy="3637925"/>
              </a:xfrm>
              <a:prstGeom prst="rect">
                <a:avLst/>
              </a:prstGeom>
            </p:spPr>
          </p:pic>
        </mc:Fallback>
      </mc:AlternateContent>
    </p:spTree>
    <p:extLst>
      <p:ext uri="{BB962C8B-B14F-4D97-AF65-F5344CB8AC3E}">
        <p14:creationId xmlns:p14="http://schemas.microsoft.com/office/powerpoint/2010/main" val="37154405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758908-3A03-B4C2-8B28-BD6FDDF2E37B}"/>
              </a:ext>
            </a:extLst>
          </p:cNvPr>
          <p:cNvSpPr>
            <a:spLocks noGrp="1"/>
          </p:cNvSpPr>
          <p:nvPr>
            <p:ph type="title"/>
          </p:nvPr>
        </p:nvSpPr>
        <p:spPr/>
        <p:txBody>
          <a:bodyPr>
            <a:normAutofit/>
          </a:bodyPr>
          <a:lstStyle/>
          <a:p>
            <a:r>
              <a:rPr lang="en-IN" sz="4000" b="1" dirty="0"/>
              <a:t>TOOLS &amp; TECHNOLOGIES USED</a:t>
            </a:r>
          </a:p>
        </p:txBody>
      </p:sp>
      <p:sp>
        <p:nvSpPr>
          <p:cNvPr id="4" name="TextBox 3">
            <a:extLst>
              <a:ext uri="{FF2B5EF4-FFF2-40B4-BE49-F238E27FC236}">
                <a16:creationId xmlns:a16="http://schemas.microsoft.com/office/drawing/2014/main" id="{9EB66D3F-3A50-FE68-D60C-5939206416D1}"/>
              </a:ext>
            </a:extLst>
          </p:cNvPr>
          <p:cNvSpPr txBox="1"/>
          <p:nvPr/>
        </p:nvSpPr>
        <p:spPr>
          <a:xfrm>
            <a:off x="575894" y="2004366"/>
            <a:ext cx="11029616" cy="4031873"/>
          </a:xfrm>
          <a:prstGeom prst="rect">
            <a:avLst/>
          </a:prstGeom>
          <a:noFill/>
        </p:spPr>
        <p:txBody>
          <a:bodyPr wrap="square">
            <a:spAutoFit/>
          </a:bodyPr>
          <a:lstStyle/>
          <a:p>
            <a:pPr algn="just"/>
            <a:r>
              <a:rPr lang="en-US" sz="2800" b="1" i="0" dirty="0">
                <a:effectLst/>
              </a:rPr>
              <a:t>Tools Used:</a:t>
            </a:r>
          </a:p>
          <a:p>
            <a:pPr algn="just"/>
            <a:endParaRPr lang="en-US" sz="2800" b="1" i="0" dirty="0">
              <a:effectLst/>
            </a:endParaRPr>
          </a:p>
          <a:p>
            <a:pPr marL="342900" indent="-342900" algn="just">
              <a:buFont typeface="Wingdings" panose="05000000000000000000" pitchFamily="2" charset="2"/>
              <a:buChar char="Ø"/>
            </a:pPr>
            <a:r>
              <a:rPr lang="en-US" sz="2000" b="1" i="0" dirty="0">
                <a:effectLst/>
              </a:rPr>
              <a:t>Python</a:t>
            </a:r>
            <a:r>
              <a:rPr lang="en-US" sz="2000" b="0" i="0" dirty="0">
                <a:effectLst/>
              </a:rPr>
              <a:t>: Programming language for development and implementation.</a:t>
            </a:r>
          </a:p>
          <a:p>
            <a:pPr marL="342900" indent="-342900" algn="just">
              <a:buFont typeface="Wingdings" panose="05000000000000000000" pitchFamily="2" charset="2"/>
              <a:buChar char="Ø"/>
            </a:pPr>
            <a:r>
              <a:rPr lang="en-US" sz="2000" b="1" i="0" dirty="0">
                <a:effectLst/>
              </a:rPr>
              <a:t>TensorFlow / </a:t>
            </a:r>
            <a:r>
              <a:rPr lang="en-US" sz="2000" b="1" i="0" dirty="0" err="1">
                <a:effectLst/>
              </a:rPr>
              <a:t>Keras</a:t>
            </a:r>
            <a:r>
              <a:rPr lang="en-US" sz="2000" b="0" i="0" dirty="0">
                <a:effectLst/>
              </a:rPr>
              <a:t>: Deep learning frameworks for building and training machine learning models, including LSTM networks.</a:t>
            </a:r>
          </a:p>
          <a:p>
            <a:pPr marL="342900" indent="-342900" algn="just">
              <a:buFont typeface="Wingdings" panose="05000000000000000000" pitchFamily="2" charset="2"/>
              <a:buChar char="Ø"/>
            </a:pPr>
            <a:r>
              <a:rPr lang="en-US" sz="2000" b="1" i="0" dirty="0">
                <a:effectLst/>
              </a:rPr>
              <a:t>Pandas / NumPy</a:t>
            </a:r>
            <a:r>
              <a:rPr lang="en-US" sz="2000" b="0" i="0" dirty="0">
                <a:effectLst/>
              </a:rPr>
              <a:t>: Python libraries for data manipulation and numerical operations.</a:t>
            </a:r>
          </a:p>
          <a:p>
            <a:pPr marL="342900" indent="-342900" algn="just">
              <a:buFont typeface="Wingdings" panose="05000000000000000000" pitchFamily="2" charset="2"/>
              <a:buChar char="Ø"/>
            </a:pPr>
            <a:r>
              <a:rPr lang="en-US" sz="2000" b="1" i="0" dirty="0">
                <a:effectLst/>
              </a:rPr>
              <a:t>Speech Recognition</a:t>
            </a:r>
            <a:r>
              <a:rPr lang="en-US" sz="2000" b="0" i="0" dirty="0">
                <a:effectLst/>
              </a:rPr>
              <a:t>: Python library for converting spoken input to text using speech recognition algorithms.</a:t>
            </a:r>
          </a:p>
          <a:p>
            <a:pPr marL="342900" indent="-342900" algn="just">
              <a:buFont typeface="Wingdings" panose="05000000000000000000" pitchFamily="2" charset="2"/>
              <a:buChar char="Ø"/>
            </a:pPr>
            <a:r>
              <a:rPr lang="en-US" sz="2000" b="1" i="0" dirty="0">
                <a:effectLst/>
              </a:rPr>
              <a:t>Pyttsx3</a:t>
            </a:r>
            <a:r>
              <a:rPr lang="en-US" sz="2000" b="0" i="0" dirty="0">
                <a:effectLst/>
              </a:rPr>
              <a:t>: Python library for text-to-speech conversion, used for providing audio feedback to users.</a:t>
            </a:r>
          </a:p>
          <a:p>
            <a:pPr marL="342900" indent="-342900" algn="just">
              <a:buFont typeface="Wingdings" panose="05000000000000000000" pitchFamily="2" charset="2"/>
              <a:buChar char="Ø"/>
            </a:pPr>
            <a:r>
              <a:rPr lang="en-US" sz="2000" b="1" i="0" dirty="0" err="1">
                <a:effectLst/>
              </a:rPr>
              <a:t>Pygame</a:t>
            </a:r>
            <a:r>
              <a:rPr lang="en-US" sz="2000" b="0" i="0" dirty="0">
                <a:effectLst/>
              </a:rPr>
              <a:t>: Library for audio playback, enabling the system to play recommended songs.</a:t>
            </a:r>
          </a:p>
          <a:p>
            <a:pPr marL="342900" indent="-342900" algn="just">
              <a:buFont typeface="Wingdings" panose="05000000000000000000" pitchFamily="2" charset="2"/>
              <a:buChar char="Ø"/>
            </a:pPr>
            <a:r>
              <a:rPr lang="en-US" sz="2000" b="1" i="0" dirty="0" err="1">
                <a:effectLst/>
              </a:rPr>
              <a:t>Tkinter</a:t>
            </a:r>
            <a:r>
              <a:rPr lang="en-US" sz="2000" b="0" i="0" dirty="0">
                <a:effectLst/>
              </a:rPr>
              <a:t>: Python library for creating graphical user interfaces (GUIs), used for designing the user interface of the recommendation system.</a:t>
            </a:r>
          </a:p>
        </p:txBody>
      </p:sp>
      <p:pic>
        <p:nvPicPr>
          <p:cNvPr id="5" name="Picture 2" descr="LOGIN - SR University">
            <a:extLst>
              <a:ext uri="{FF2B5EF4-FFF2-40B4-BE49-F238E27FC236}">
                <a16:creationId xmlns:a16="http://schemas.microsoft.com/office/drawing/2014/main" id="{8F363736-CFC9-4A67-7B9E-9EA65D6C2B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85433" y="0"/>
            <a:ext cx="2306567" cy="7040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76862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2257741-E0C4-812B-81CC-F60061605A13}"/>
              </a:ext>
            </a:extLst>
          </p:cNvPr>
          <p:cNvSpPr txBox="1"/>
          <p:nvPr/>
        </p:nvSpPr>
        <p:spPr>
          <a:xfrm>
            <a:off x="502257" y="912173"/>
            <a:ext cx="11187485" cy="5262979"/>
          </a:xfrm>
          <a:prstGeom prst="rect">
            <a:avLst/>
          </a:prstGeom>
          <a:noFill/>
        </p:spPr>
        <p:txBody>
          <a:bodyPr wrap="square">
            <a:spAutoFit/>
          </a:bodyPr>
          <a:lstStyle/>
          <a:p>
            <a:pPr algn="just"/>
            <a:r>
              <a:rPr lang="en-US" sz="2800" b="1" i="0" dirty="0">
                <a:effectLst/>
              </a:rPr>
              <a:t>Techniques Used:</a:t>
            </a:r>
          </a:p>
          <a:p>
            <a:pPr algn="just"/>
            <a:endParaRPr lang="en-US" sz="2800" b="1" i="0" dirty="0">
              <a:effectLst/>
            </a:endParaRPr>
          </a:p>
          <a:p>
            <a:pPr marL="342900" indent="-342900" algn="just">
              <a:buFont typeface="Wingdings" panose="05000000000000000000" pitchFamily="2" charset="2"/>
              <a:buChar char="Ø"/>
            </a:pPr>
            <a:r>
              <a:rPr lang="en-US" sz="2000" b="1" i="0" dirty="0">
                <a:effectLst/>
              </a:rPr>
              <a:t>Voice Recognition</a:t>
            </a:r>
            <a:r>
              <a:rPr lang="en-US" sz="2000" b="0" i="0" dirty="0">
                <a:effectLst/>
              </a:rPr>
              <a:t>: Technique for converting spoken input into text, facilitating user interaction with the system.</a:t>
            </a:r>
          </a:p>
          <a:p>
            <a:pPr marL="342900" indent="-342900" algn="just">
              <a:buFont typeface="Wingdings" panose="05000000000000000000" pitchFamily="2" charset="2"/>
              <a:buChar char="Ø"/>
            </a:pPr>
            <a:r>
              <a:rPr lang="en-US" sz="2000" b="1" i="0" dirty="0">
                <a:effectLst/>
              </a:rPr>
              <a:t>Long Short-Term Memory (LSTM)</a:t>
            </a:r>
            <a:r>
              <a:rPr lang="en-US" sz="2000" b="0" i="0" dirty="0">
                <a:effectLst/>
              </a:rPr>
              <a:t>: Recurrent neural network architecture used for analyzing textual data and predicting user mood based on spoken input.</a:t>
            </a:r>
          </a:p>
          <a:p>
            <a:pPr marL="342900" indent="-342900" algn="just">
              <a:buFont typeface="Wingdings" panose="05000000000000000000" pitchFamily="2" charset="2"/>
              <a:buChar char="Ø"/>
            </a:pPr>
            <a:r>
              <a:rPr lang="en-US" sz="2000" b="1" i="0" dirty="0">
                <a:effectLst/>
              </a:rPr>
              <a:t>Machine Learning</a:t>
            </a:r>
            <a:r>
              <a:rPr lang="en-US" sz="2000" b="0" i="0" dirty="0">
                <a:effectLst/>
              </a:rPr>
              <a:t>: Techniques for training and fine-tuning the LSTM model using labeled datasets for mood prediction.</a:t>
            </a:r>
          </a:p>
          <a:p>
            <a:pPr marL="342900" indent="-342900" algn="just">
              <a:buFont typeface="Wingdings" panose="05000000000000000000" pitchFamily="2" charset="2"/>
              <a:buChar char="Ø"/>
            </a:pPr>
            <a:r>
              <a:rPr lang="en-US" sz="2000" b="1" i="0" dirty="0">
                <a:effectLst/>
              </a:rPr>
              <a:t>Natural Language Processing (NLP)</a:t>
            </a:r>
            <a:r>
              <a:rPr lang="en-US" sz="2000" b="0" i="0" dirty="0">
                <a:effectLst/>
              </a:rPr>
              <a:t>: Techniques for preprocessing text data, including tokenization and sequence padding, to prepare it for input to the LSTM model.</a:t>
            </a:r>
          </a:p>
          <a:p>
            <a:pPr marL="342900" indent="-342900" algn="just">
              <a:buFont typeface="Wingdings" panose="05000000000000000000" pitchFamily="2" charset="2"/>
              <a:buChar char="Ø"/>
            </a:pPr>
            <a:r>
              <a:rPr lang="en-US" sz="2000" b="1" i="0" dirty="0">
                <a:effectLst/>
              </a:rPr>
              <a:t>Audio Processing</a:t>
            </a:r>
            <a:r>
              <a:rPr lang="en-US" sz="2000" b="0" i="0" dirty="0">
                <a:effectLst/>
              </a:rPr>
              <a:t>: Techniques for handling audio files and extracting features for music recommendation, such as song metadata and mood labels.</a:t>
            </a:r>
          </a:p>
          <a:p>
            <a:pPr marL="342900" indent="-342900" algn="just">
              <a:buFont typeface="Wingdings" panose="05000000000000000000" pitchFamily="2" charset="2"/>
              <a:buChar char="Ø"/>
            </a:pPr>
            <a:r>
              <a:rPr lang="en-US" sz="2000" b="1" i="0" dirty="0">
                <a:effectLst/>
              </a:rPr>
              <a:t>User Interface Design</a:t>
            </a:r>
            <a:r>
              <a:rPr lang="en-US" sz="2000" b="0" i="0" dirty="0">
                <a:effectLst/>
              </a:rPr>
              <a:t>: Techniques for designing an intuitive and user-friendly interface using </a:t>
            </a:r>
            <a:r>
              <a:rPr lang="en-US" sz="2000" b="0" i="0" dirty="0" err="1">
                <a:effectLst/>
              </a:rPr>
              <a:t>Tkinter</a:t>
            </a:r>
            <a:r>
              <a:rPr lang="en-US" sz="2000" b="0" i="0" dirty="0">
                <a:effectLst/>
              </a:rPr>
              <a:t> for seamless interaction with the recommendation system.</a:t>
            </a:r>
          </a:p>
          <a:p>
            <a:pPr marL="342900" indent="-342900" algn="just">
              <a:buFont typeface="Wingdings" panose="05000000000000000000" pitchFamily="2" charset="2"/>
              <a:buChar char="Ø"/>
            </a:pPr>
            <a:r>
              <a:rPr lang="en-US" sz="2000" b="1" i="0" dirty="0">
                <a:effectLst/>
              </a:rPr>
              <a:t>Testing and Evaluation</a:t>
            </a:r>
            <a:r>
              <a:rPr lang="en-US" sz="2000" b="0" i="0" dirty="0">
                <a:effectLst/>
              </a:rPr>
              <a:t>: Techniques for assessing the accuracy, usability, and effectiveness of the recommendation system through thorough testing and evaluation procedures.</a:t>
            </a:r>
          </a:p>
        </p:txBody>
      </p:sp>
      <p:pic>
        <p:nvPicPr>
          <p:cNvPr id="5" name="Picture 2" descr="LOGIN - SR University">
            <a:extLst>
              <a:ext uri="{FF2B5EF4-FFF2-40B4-BE49-F238E27FC236}">
                <a16:creationId xmlns:a16="http://schemas.microsoft.com/office/drawing/2014/main" id="{5D25CD57-E838-1626-BAF4-BE90ACFFAF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85433" y="0"/>
            <a:ext cx="2306567" cy="7040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445396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632D5-8EF7-41A3-3143-FC0C099B5B18}"/>
              </a:ext>
            </a:extLst>
          </p:cNvPr>
          <p:cNvSpPr>
            <a:spLocks noGrp="1"/>
          </p:cNvSpPr>
          <p:nvPr>
            <p:ph type="title"/>
          </p:nvPr>
        </p:nvSpPr>
        <p:spPr/>
        <p:txBody>
          <a:bodyPr>
            <a:normAutofit/>
          </a:bodyPr>
          <a:lstStyle/>
          <a:p>
            <a:r>
              <a:rPr lang="en-IN" sz="4000" b="1" dirty="0"/>
              <a:t>IMPLEMENTATION</a:t>
            </a:r>
          </a:p>
        </p:txBody>
      </p:sp>
      <p:sp>
        <p:nvSpPr>
          <p:cNvPr id="6" name="Oval 5">
            <a:extLst>
              <a:ext uri="{FF2B5EF4-FFF2-40B4-BE49-F238E27FC236}">
                <a16:creationId xmlns:a16="http://schemas.microsoft.com/office/drawing/2014/main" id="{2774D69F-CF01-58EB-BE0B-BF75DCC0B478}"/>
              </a:ext>
            </a:extLst>
          </p:cNvPr>
          <p:cNvSpPr/>
          <p:nvPr/>
        </p:nvSpPr>
        <p:spPr>
          <a:xfrm>
            <a:off x="575894" y="2051436"/>
            <a:ext cx="2580774" cy="209119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i="0" dirty="0">
                <a:solidFill>
                  <a:srgbClr val="ECECEC"/>
                </a:solidFill>
                <a:effectLst/>
              </a:rPr>
              <a:t>1. Data Collection</a:t>
            </a:r>
            <a:endParaRPr lang="en-IN" sz="2000" b="1" dirty="0"/>
          </a:p>
        </p:txBody>
      </p:sp>
      <p:sp>
        <p:nvSpPr>
          <p:cNvPr id="8" name="Oval 7">
            <a:extLst>
              <a:ext uri="{FF2B5EF4-FFF2-40B4-BE49-F238E27FC236}">
                <a16:creationId xmlns:a16="http://schemas.microsoft.com/office/drawing/2014/main" id="{C19B74A5-AE54-2BB7-52FB-1F1BC1F53ACA}"/>
              </a:ext>
            </a:extLst>
          </p:cNvPr>
          <p:cNvSpPr/>
          <p:nvPr/>
        </p:nvSpPr>
        <p:spPr>
          <a:xfrm>
            <a:off x="3231629" y="3715247"/>
            <a:ext cx="2580773" cy="209119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Oval 8">
            <a:extLst>
              <a:ext uri="{FF2B5EF4-FFF2-40B4-BE49-F238E27FC236}">
                <a16:creationId xmlns:a16="http://schemas.microsoft.com/office/drawing/2014/main" id="{B507C08E-E264-580B-4A5C-414847B0BE7C}"/>
              </a:ext>
            </a:extLst>
          </p:cNvPr>
          <p:cNvSpPr/>
          <p:nvPr/>
        </p:nvSpPr>
        <p:spPr>
          <a:xfrm>
            <a:off x="5887363" y="2051436"/>
            <a:ext cx="2580775" cy="209119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i="0" dirty="0">
                <a:solidFill>
                  <a:srgbClr val="ECECEC"/>
                </a:solidFill>
                <a:effectLst/>
              </a:rPr>
              <a:t>3. Model Development</a:t>
            </a:r>
            <a:endParaRPr lang="en-IN" sz="2000" b="1" dirty="0"/>
          </a:p>
        </p:txBody>
      </p:sp>
      <p:sp>
        <p:nvSpPr>
          <p:cNvPr id="10" name="Oval 9">
            <a:extLst>
              <a:ext uri="{FF2B5EF4-FFF2-40B4-BE49-F238E27FC236}">
                <a16:creationId xmlns:a16="http://schemas.microsoft.com/office/drawing/2014/main" id="{CDEFB789-D5C7-E68A-5DCB-6CBAC713E89B}"/>
              </a:ext>
            </a:extLst>
          </p:cNvPr>
          <p:cNvSpPr/>
          <p:nvPr/>
        </p:nvSpPr>
        <p:spPr>
          <a:xfrm>
            <a:off x="8543099" y="3715247"/>
            <a:ext cx="2580772" cy="209119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i="0" dirty="0">
                <a:solidFill>
                  <a:srgbClr val="ECECEC"/>
                </a:solidFill>
                <a:effectLst/>
              </a:rPr>
              <a:t>4. Integration with Recommendation System</a:t>
            </a:r>
            <a:endParaRPr lang="en-IN" sz="2000" b="1" dirty="0"/>
          </a:p>
        </p:txBody>
      </p:sp>
      <p:sp>
        <p:nvSpPr>
          <p:cNvPr id="12" name="TextBox 11">
            <a:extLst>
              <a:ext uri="{FF2B5EF4-FFF2-40B4-BE49-F238E27FC236}">
                <a16:creationId xmlns:a16="http://schemas.microsoft.com/office/drawing/2014/main" id="{D04CC7F6-EB4D-2695-9C07-AC69CFCA6314}"/>
              </a:ext>
            </a:extLst>
          </p:cNvPr>
          <p:cNvSpPr txBox="1"/>
          <p:nvPr/>
        </p:nvSpPr>
        <p:spPr>
          <a:xfrm>
            <a:off x="3551667" y="4406900"/>
            <a:ext cx="1940695" cy="707886"/>
          </a:xfrm>
          <a:prstGeom prst="rect">
            <a:avLst/>
          </a:prstGeom>
          <a:noFill/>
        </p:spPr>
        <p:txBody>
          <a:bodyPr wrap="square">
            <a:spAutoFit/>
          </a:bodyPr>
          <a:lstStyle/>
          <a:p>
            <a:pPr algn="ctr"/>
            <a:r>
              <a:rPr lang="en-IN" sz="2000" b="1" i="0" dirty="0">
                <a:solidFill>
                  <a:srgbClr val="ECECEC"/>
                </a:solidFill>
                <a:effectLst/>
              </a:rPr>
              <a:t>2. Preprocessing</a:t>
            </a:r>
            <a:endParaRPr lang="en-IN" sz="2000" b="1" dirty="0"/>
          </a:p>
        </p:txBody>
      </p:sp>
      <p:pic>
        <p:nvPicPr>
          <p:cNvPr id="15" name="Picture 2" descr="LOGIN - SR University">
            <a:extLst>
              <a:ext uri="{FF2B5EF4-FFF2-40B4-BE49-F238E27FC236}">
                <a16:creationId xmlns:a16="http://schemas.microsoft.com/office/drawing/2014/main" id="{97739603-FFFD-4A60-D80C-2D7DA14871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85433" y="0"/>
            <a:ext cx="2306567" cy="7040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39940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7449C176-92BA-4E06-A718-59C832BA9B4D}"/>
              </a:ext>
            </a:extLst>
          </p:cNvPr>
          <p:cNvSpPr/>
          <p:nvPr/>
        </p:nvSpPr>
        <p:spPr>
          <a:xfrm>
            <a:off x="456624" y="1789044"/>
            <a:ext cx="2560319" cy="209119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i="0" dirty="0">
                <a:solidFill>
                  <a:srgbClr val="ECECEC"/>
                </a:solidFill>
                <a:effectLst/>
              </a:rPr>
              <a:t>5. User Interface Design</a:t>
            </a:r>
            <a:endParaRPr lang="en-IN" sz="2000" b="1" dirty="0"/>
          </a:p>
        </p:txBody>
      </p:sp>
      <p:sp>
        <p:nvSpPr>
          <p:cNvPr id="4" name="Oval 3">
            <a:extLst>
              <a:ext uri="{FF2B5EF4-FFF2-40B4-BE49-F238E27FC236}">
                <a16:creationId xmlns:a16="http://schemas.microsoft.com/office/drawing/2014/main" id="{972D2F5A-79A1-4809-216C-6A8467BE47CE}"/>
              </a:ext>
            </a:extLst>
          </p:cNvPr>
          <p:cNvSpPr/>
          <p:nvPr/>
        </p:nvSpPr>
        <p:spPr>
          <a:xfrm>
            <a:off x="3016943" y="3737113"/>
            <a:ext cx="2560319" cy="209119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i="0" dirty="0">
                <a:solidFill>
                  <a:srgbClr val="ECECEC"/>
                </a:solidFill>
                <a:effectLst/>
              </a:rPr>
              <a:t>6.  Audio Playback</a:t>
            </a:r>
            <a:endParaRPr lang="en-IN" sz="2000" b="1" dirty="0"/>
          </a:p>
        </p:txBody>
      </p:sp>
      <p:sp>
        <p:nvSpPr>
          <p:cNvPr id="5" name="Oval 4">
            <a:extLst>
              <a:ext uri="{FF2B5EF4-FFF2-40B4-BE49-F238E27FC236}">
                <a16:creationId xmlns:a16="http://schemas.microsoft.com/office/drawing/2014/main" id="{45B7536B-D2A2-65B6-5976-F799A626794D}"/>
              </a:ext>
            </a:extLst>
          </p:cNvPr>
          <p:cNvSpPr/>
          <p:nvPr/>
        </p:nvSpPr>
        <p:spPr>
          <a:xfrm>
            <a:off x="5604515" y="1789044"/>
            <a:ext cx="2560318" cy="209119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i="0" dirty="0">
                <a:solidFill>
                  <a:srgbClr val="ECECEC"/>
                </a:solidFill>
                <a:effectLst/>
              </a:rPr>
              <a:t>7. Testing and Evaluation</a:t>
            </a:r>
            <a:endParaRPr lang="en-IN" sz="2000" b="1" dirty="0"/>
          </a:p>
        </p:txBody>
      </p:sp>
      <p:sp>
        <p:nvSpPr>
          <p:cNvPr id="6" name="Oval 5">
            <a:extLst>
              <a:ext uri="{FF2B5EF4-FFF2-40B4-BE49-F238E27FC236}">
                <a16:creationId xmlns:a16="http://schemas.microsoft.com/office/drawing/2014/main" id="{3500A799-D9FA-4564-58B9-D9C8476E45E7}"/>
              </a:ext>
            </a:extLst>
          </p:cNvPr>
          <p:cNvSpPr/>
          <p:nvPr/>
        </p:nvSpPr>
        <p:spPr>
          <a:xfrm>
            <a:off x="8137582" y="3737113"/>
            <a:ext cx="2560318" cy="2091193"/>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i="0" dirty="0">
                <a:solidFill>
                  <a:srgbClr val="ECECEC"/>
                </a:solidFill>
                <a:effectLst/>
              </a:rPr>
              <a:t>8. Deployment</a:t>
            </a:r>
            <a:endParaRPr lang="en-IN" sz="2000" b="1" dirty="0"/>
          </a:p>
        </p:txBody>
      </p:sp>
      <p:pic>
        <p:nvPicPr>
          <p:cNvPr id="7" name="Picture 2" descr="LOGIN - SR University">
            <a:extLst>
              <a:ext uri="{FF2B5EF4-FFF2-40B4-BE49-F238E27FC236}">
                <a16:creationId xmlns:a16="http://schemas.microsoft.com/office/drawing/2014/main" id="{247B7ECA-70CA-6D0E-9C05-EC4E186704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85433" y="0"/>
            <a:ext cx="2306567" cy="7040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79487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33849-81F5-CE64-3AA4-73C0028604EF}"/>
              </a:ext>
            </a:extLst>
          </p:cNvPr>
          <p:cNvSpPr>
            <a:spLocks noGrp="1"/>
          </p:cNvSpPr>
          <p:nvPr>
            <p:ph type="title"/>
          </p:nvPr>
        </p:nvSpPr>
        <p:spPr/>
        <p:txBody>
          <a:bodyPr>
            <a:normAutofit/>
          </a:bodyPr>
          <a:lstStyle/>
          <a:p>
            <a:pPr algn="ctr"/>
            <a:r>
              <a:rPr lang="en-IN" sz="4000" b="1" dirty="0"/>
              <a:t>RESULTS</a:t>
            </a:r>
          </a:p>
        </p:txBody>
      </p:sp>
      <p:pic>
        <p:nvPicPr>
          <p:cNvPr id="4" name="Picture 3">
            <a:extLst>
              <a:ext uri="{FF2B5EF4-FFF2-40B4-BE49-F238E27FC236}">
                <a16:creationId xmlns:a16="http://schemas.microsoft.com/office/drawing/2014/main" id="{38F0830C-9DF4-C2B9-6CFC-850FF583D89D}"/>
              </a:ext>
            </a:extLst>
          </p:cNvPr>
          <p:cNvPicPr>
            <a:picLocks noChangeAspect="1"/>
          </p:cNvPicPr>
          <p:nvPr/>
        </p:nvPicPr>
        <p:blipFill rotWithShape="1">
          <a:blip r:embed="rId2"/>
          <a:srcRect l="8739" t="14993" r="65957" b="37014"/>
          <a:stretch/>
        </p:blipFill>
        <p:spPr>
          <a:xfrm>
            <a:off x="4241353" y="2182677"/>
            <a:ext cx="3698697" cy="3872286"/>
          </a:xfrm>
          <a:prstGeom prst="rect">
            <a:avLst/>
          </a:prstGeom>
        </p:spPr>
      </p:pic>
      <p:pic>
        <p:nvPicPr>
          <p:cNvPr id="5" name="Picture 2" descr="LOGIN - SR University">
            <a:extLst>
              <a:ext uri="{FF2B5EF4-FFF2-40B4-BE49-F238E27FC236}">
                <a16:creationId xmlns:a16="http://schemas.microsoft.com/office/drawing/2014/main" id="{54E60E87-7B10-E170-D3CA-CFA5090D5B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85433" y="0"/>
            <a:ext cx="2306567" cy="7040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281117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0F08B37-44A3-E50B-C403-9AD176A6995F}"/>
              </a:ext>
            </a:extLst>
          </p:cNvPr>
          <p:cNvPicPr>
            <a:picLocks noChangeAspect="1"/>
          </p:cNvPicPr>
          <p:nvPr/>
        </p:nvPicPr>
        <p:blipFill>
          <a:blip r:embed="rId2"/>
          <a:stretch>
            <a:fillRect/>
          </a:stretch>
        </p:blipFill>
        <p:spPr>
          <a:xfrm>
            <a:off x="3622076" y="875943"/>
            <a:ext cx="4629796" cy="5106113"/>
          </a:xfrm>
          <a:prstGeom prst="rect">
            <a:avLst/>
          </a:prstGeom>
        </p:spPr>
      </p:pic>
      <p:pic>
        <p:nvPicPr>
          <p:cNvPr id="5" name="Picture 2" descr="LOGIN - SR University">
            <a:extLst>
              <a:ext uri="{FF2B5EF4-FFF2-40B4-BE49-F238E27FC236}">
                <a16:creationId xmlns:a16="http://schemas.microsoft.com/office/drawing/2014/main" id="{53A2BD54-0CDC-A319-84E6-D20B1664AD3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85433" y="0"/>
            <a:ext cx="2306567" cy="7040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04531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C7AA2-A4D1-AF26-12A9-59678B985347}"/>
              </a:ext>
            </a:extLst>
          </p:cNvPr>
          <p:cNvSpPr>
            <a:spLocks noGrp="1"/>
          </p:cNvSpPr>
          <p:nvPr>
            <p:ph type="title"/>
          </p:nvPr>
        </p:nvSpPr>
        <p:spPr/>
        <p:txBody>
          <a:bodyPr>
            <a:normAutofit/>
          </a:bodyPr>
          <a:lstStyle/>
          <a:p>
            <a:pPr algn="ctr"/>
            <a:r>
              <a:rPr lang="en-IN" sz="4000" b="1" dirty="0"/>
              <a:t>5. CONCLUSION</a:t>
            </a:r>
          </a:p>
        </p:txBody>
      </p:sp>
      <p:sp>
        <p:nvSpPr>
          <p:cNvPr id="4" name="TextBox 3">
            <a:extLst>
              <a:ext uri="{FF2B5EF4-FFF2-40B4-BE49-F238E27FC236}">
                <a16:creationId xmlns:a16="http://schemas.microsoft.com/office/drawing/2014/main" id="{8BAC76E6-C2CE-45DC-9D8E-C48828F43F0A}"/>
              </a:ext>
            </a:extLst>
          </p:cNvPr>
          <p:cNvSpPr txBox="1"/>
          <p:nvPr/>
        </p:nvSpPr>
        <p:spPr>
          <a:xfrm>
            <a:off x="575894" y="2374920"/>
            <a:ext cx="11029615" cy="1569660"/>
          </a:xfrm>
          <a:prstGeom prst="rect">
            <a:avLst/>
          </a:prstGeom>
          <a:noFill/>
        </p:spPr>
        <p:txBody>
          <a:bodyPr wrap="square">
            <a:spAutoFit/>
          </a:bodyPr>
          <a:lstStyle/>
          <a:p>
            <a:pPr marL="342900" indent="-342900" algn="just">
              <a:buFont typeface="Wingdings" panose="05000000000000000000" pitchFamily="2" charset="2"/>
              <a:buChar char="Ø"/>
            </a:pPr>
            <a:r>
              <a:rPr lang="en-US" sz="2400" b="0" i="0" dirty="0">
                <a:effectLst/>
              </a:rPr>
              <a:t>The successful implementation of the Voice-to-Text Based Music Recommendation System demonstrates its potential to revolutionize music discovery and consumption by leveraging machine learning and natural language processing techniques to provide personalized recommendations based on user mood.</a:t>
            </a:r>
            <a:endParaRPr lang="en-IN" sz="2400" dirty="0"/>
          </a:p>
        </p:txBody>
      </p:sp>
      <p:pic>
        <p:nvPicPr>
          <p:cNvPr id="4098" name="Picture 2">
            <a:extLst>
              <a:ext uri="{FF2B5EF4-FFF2-40B4-BE49-F238E27FC236}">
                <a16:creationId xmlns:a16="http://schemas.microsoft.com/office/drawing/2014/main" id="{31A7E748-05D3-175E-4E95-3C218CCE84D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77" t="51478" r="-666" b="5507"/>
          <a:stretch/>
        </p:blipFill>
        <p:spPr bwMode="auto">
          <a:xfrm>
            <a:off x="4021372" y="3896149"/>
            <a:ext cx="4149256" cy="264952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LOGIN - SR University">
            <a:extLst>
              <a:ext uri="{FF2B5EF4-FFF2-40B4-BE49-F238E27FC236}">
                <a16:creationId xmlns:a16="http://schemas.microsoft.com/office/drawing/2014/main" id="{1FE41041-A0FF-9956-7379-4965D8419E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85433" y="0"/>
            <a:ext cx="2306567" cy="7040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35526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Image result for thankyou Animated shinchan">
            <a:extLst>
              <a:ext uri="{FF2B5EF4-FFF2-40B4-BE49-F238E27FC236}">
                <a16:creationId xmlns:a16="http://schemas.microsoft.com/office/drawing/2014/main" id="{88B94477-2C07-376B-4414-76D616E7FA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68680" y="770241"/>
            <a:ext cx="5352967" cy="531751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LOGIN - SR University">
            <a:extLst>
              <a:ext uri="{FF2B5EF4-FFF2-40B4-BE49-F238E27FC236}">
                <a16:creationId xmlns:a16="http://schemas.microsoft.com/office/drawing/2014/main" id="{AB6AA598-2404-C4D6-FB3B-2B59EC2C2D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85433" y="0"/>
            <a:ext cx="2306567" cy="7040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070413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6923B2E-CA51-2605-232C-6943AF04E22D}"/>
              </a:ext>
            </a:extLst>
          </p:cNvPr>
          <p:cNvSpPr>
            <a:spLocks noGrp="1"/>
          </p:cNvSpPr>
          <p:nvPr>
            <p:ph type="title"/>
          </p:nvPr>
        </p:nvSpPr>
        <p:spPr/>
        <p:txBody>
          <a:bodyPr>
            <a:normAutofit/>
          </a:bodyPr>
          <a:lstStyle/>
          <a:p>
            <a:pPr algn="ctr"/>
            <a:r>
              <a:rPr lang="en-IN" sz="4000" b="1" dirty="0"/>
              <a:t>CONTENTS</a:t>
            </a:r>
          </a:p>
        </p:txBody>
      </p:sp>
      <p:sp>
        <p:nvSpPr>
          <p:cNvPr id="8" name="Text Placeholder 2">
            <a:extLst>
              <a:ext uri="{FF2B5EF4-FFF2-40B4-BE49-F238E27FC236}">
                <a16:creationId xmlns:a16="http://schemas.microsoft.com/office/drawing/2014/main" id="{C9873C33-1645-49F2-9564-F631A393EB84}"/>
              </a:ext>
            </a:extLst>
          </p:cNvPr>
          <p:cNvSpPr txBox="1">
            <a:spLocks/>
          </p:cNvSpPr>
          <p:nvPr/>
        </p:nvSpPr>
        <p:spPr>
          <a:xfrm>
            <a:off x="986726" y="2441448"/>
            <a:ext cx="1622425" cy="1622425"/>
          </a:xfrm>
          <a:prstGeom prst="ellipse">
            <a:avLst/>
          </a:prstGeom>
        </p:spPr>
        <p:txBody>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endParaRPr lang="en-US" dirty="0"/>
          </a:p>
        </p:txBody>
      </p:sp>
      <p:pic>
        <p:nvPicPr>
          <p:cNvPr id="9" name="Picture 8">
            <a:extLst>
              <a:ext uri="{FF2B5EF4-FFF2-40B4-BE49-F238E27FC236}">
                <a16:creationId xmlns:a16="http://schemas.microsoft.com/office/drawing/2014/main" id="{7F01D395-863B-7D5D-3044-E5FA61F6596E}"/>
              </a:ext>
            </a:extLst>
          </p:cNvPr>
          <p:cNvPicPr>
            <a:picLocks noChangeAspect="1"/>
          </p:cNvPicPr>
          <p:nvPr/>
        </p:nvPicPr>
        <p:blipFill>
          <a:blip r:embed="rId2">
            <a:duotone>
              <a:prstClr val="black"/>
              <a:schemeClr val="accent2">
                <a:tint val="45000"/>
                <a:satMod val="400000"/>
              </a:schemeClr>
            </a:duotone>
            <a:extLst>
              <a:ext uri="{BEBA8EAE-BF5A-486C-A8C5-ECC9F3942E4B}">
                <a14:imgProps xmlns:a14="http://schemas.microsoft.com/office/drawing/2010/main">
                  <a14:imgLayer r:embed="rId3">
                    <a14:imgEffect>
                      <a14:saturation sat="33000"/>
                    </a14:imgEffect>
                  </a14:imgLayer>
                </a14:imgProps>
              </a:ext>
            </a:extLst>
          </a:blip>
          <a:stretch>
            <a:fillRect/>
          </a:stretch>
        </p:blipFill>
        <p:spPr>
          <a:xfrm>
            <a:off x="676607" y="2995580"/>
            <a:ext cx="1646063" cy="1646063"/>
          </a:xfrm>
          <a:prstGeom prst="rect">
            <a:avLst/>
          </a:prstGeom>
          <a:scene3d>
            <a:camera prst="orthographicFront"/>
            <a:lightRig rig="threePt" dir="t"/>
          </a:scene3d>
          <a:sp3d extrusionH="76200" contourW="12700">
            <a:extrusionClr>
              <a:schemeClr val="bg1"/>
            </a:extrusionClr>
            <a:contourClr>
              <a:schemeClr val="bg1"/>
            </a:contourClr>
          </a:sp3d>
        </p:spPr>
      </p:pic>
      <p:pic>
        <p:nvPicPr>
          <p:cNvPr id="10" name="Picture 9">
            <a:extLst>
              <a:ext uri="{FF2B5EF4-FFF2-40B4-BE49-F238E27FC236}">
                <a16:creationId xmlns:a16="http://schemas.microsoft.com/office/drawing/2014/main" id="{72FDF780-650E-4AC1-2D5D-A0DC6D601796}"/>
              </a:ext>
            </a:extLst>
          </p:cNvPr>
          <p:cNvPicPr>
            <a:picLocks noChangeAspect="1"/>
          </p:cNvPicPr>
          <p:nvPr/>
        </p:nvPicPr>
        <p:blipFill>
          <a:blip r:embed="rId4">
            <a:duotone>
              <a:prstClr val="black"/>
              <a:schemeClr val="accent2">
                <a:tint val="45000"/>
                <a:satMod val="400000"/>
              </a:schemeClr>
            </a:duotone>
            <a:extLst>
              <a:ext uri="{BEBA8EAE-BF5A-486C-A8C5-ECC9F3942E4B}">
                <a14:imgProps xmlns:a14="http://schemas.microsoft.com/office/drawing/2010/main">
                  <a14:imgLayer r:embed="rId5">
                    <a14:imgEffect>
                      <a14:saturation sat="33000"/>
                    </a14:imgEffect>
                  </a14:imgLayer>
                </a14:imgProps>
              </a:ext>
            </a:extLst>
          </a:blip>
          <a:stretch>
            <a:fillRect/>
          </a:stretch>
        </p:blipFill>
        <p:spPr>
          <a:xfrm>
            <a:off x="2919152" y="2995580"/>
            <a:ext cx="1646063" cy="1646063"/>
          </a:xfrm>
          <a:prstGeom prst="rect">
            <a:avLst/>
          </a:prstGeom>
        </p:spPr>
      </p:pic>
      <p:pic>
        <p:nvPicPr>
          <p:cNvPr id="11" name="Picture 10">
            <a:extLst>
              <a:ext uri="{FF2B5EF4-FFF2-40B4-BE49-F238E27FC236}">
                <a16:creationId xmlns:a16="http://schemas.microsoft.com/office/drawing/2014/main" id="{2288CD78-4EB7-92BD-878E-C20E6EABC3EE}"/>
              </a:ext>
            </a:extLst>
          </p:cNvPr>
          <p:cNvPicPr>
            <a:picLocks noChangeAspect="1"/>
          </p:cNvPicPr>
          <p:nvPr/>
        </p:nvPicPr>
        <p:blipFill>
          <a:blip r:embed="rId6">
            <a:duotone>
              <a:prstClr val="black"/>
              <a:schemeClr val="accent2">
                <a:tint val="45000"/>
                <a:satMod val="400000"/>
              </a:schemeClr>
            </a:duotone>
            <a:extLst>
              <a:ext uri="{BEBA8EAE-BF5A-486C-A8C5-ECC9F3942E4B}">
                <a14:imgProps xmlns:a14="http://schemas.microsoft.com/office/drawing/2010/main">
                  <a14:imgLayer r:embed="rId7">
                    <a14:imgEffect>
                      <a14:saturation sat="33000"/>
                    </a14:imgEffect>
                  </a14:imgLayer>
                </a14:imgProps>
              </a:ext>
            </a:extLst>
          </a:blip>
          <a:stretch>
            <a:fillRect/>
          </a:stretch>
        </p:blipFill>
        <p:spPr>
          <a:xfrm>
            <a:off x="5161697" y="2995580"/>
            <a:ext cx="1646063" cy="1646063"/>
          </a:xfrm>
          <a:prstGeom prst="rect">
            <a:avLst/>
          </a:prstGeom>
        </p:spPr>
      </p:pic>
      <p:pic>
        <p:nvPicPr>
          <p:cNvPr id="12" name="Picture 11">
            <a:extLst>
              <a:ext uri="{FF2B5EF4-FFF2-40B4-BE49-F238E27FC236}">
                <a16:creationId xmlns:a16="http://schemas.microsoft.com/office/drawing/2014/main" id="{A31A702F-FBE7-F056-4A80-C4C1D728AADD}"/>
              </a:ext>
            </a:extLst>
          </p:cNvPr>
          <p:cNvPicPr>
            <a:picLocks noChangeAspect="1"/>
          </p:cNvPicPr>
          <p:nvPr/>
        </p:nvPicPr>
        <p:blipFill>
          <a:blip r:embed="rId8">
            <a:duotone>
              <a:prstClr val="black"/>
              <a:schemeClr val="accent2">
                <a:tint val="45000"/>
                <a:satMod val="400000"/>
              </a:schemeClr>
            </a:duotone>
            <a:extLst>
              <a:ext uri="{BEBA8EAE-BF5A-486C-A8C5-ECC9F3942E4B}">
                <a14:imgProps xmlns:a14="http://schemas.microsoft.com/office/drawing/2010/main">
                  <a14:imgLayer r:embed="rId9">
                    <a14:imgEffect>
                      <a14:saturation sat="33000"/>
                    </a14:imgEffect>
                  </a14:imgLayer>
                </a14:imgProps>
              </a:ext>
            </a:extLst>
          </a:blip>
          <a:stretch>
            <a:fillRect/>
          </a:stretch>
        </p:blipFill>
        <p:spPr>
          <a:xfrm>
            <a:off x="7404242" y="2965762"/>
            <a:ext cx="1646063" cy="1646063"/>
          </a:xfrm>
          <a:prstGeom prst="rect">
            <a:avLst/>
          </a:prstGeom>
        </p:spPr>
      </p:pic>
      <p:pic>
        <p:nvPicPr>
          <p:cNvPr id="13" name="Picture 12">
            <a:extLst>
              <a:ext uri="{FF2B5EF4-FFF2-40B4-BE49-F238E27FC236}">
                <a16:creationId xmlns:a16="http://schemas.microsoft.com/office/drawing/2014/main" id="{C5B310FC-F5FA-895B-F87A-461F90B29F6D}"/>
              </a:ext>
            </a:extLst>
          </p:cNvPr>
          <p:cNvPicPr>
            <a:picLocks noChangeAspect="1"/>
          </p:cNvPicPr>
          <p:nvPr/>
        </p:nvPicPr>
        <p:blipFill>
          <a:blip r:embed="rId10">
            <a:duotone>
              <a:prstClr val="black"/>
              <a:schemeClr val="accent2">
                <a:tint val="45000"/>
                <a:satMod val="400000"/>
              </a:schemeClr>
            </a:duotone>
            <a:extLst>
              <a:ext uri="{BEBA8EAE-BF5A-486C-A8C5-ECC9F3942E4B}">
                <a14:imgProps xmlns:a14="http://schemas.microsoft.com/office/drawing/2010/main">
                  <a14:imgLayer r:embed="rId11">
                    <a14:imgEffect>
                      <a14:saturation sat="33000"/>
                    </a14:imgEffect>
                  </a14:imgLayer>
                </a14:imgProps>
              </a:ext>
            </a:extLst>
          </a:blip>
          <a:stretch>
            <a:fillRect/>
          </a:stretch>
        </p:blipFill>
        <p:spPr>
          <a:xfrm>
            <a:off x="9646787" y="2995581"/>
            <a:ext cx="1646063" cy="1646063"/>
          </a:xfrm>
          <a:prstGeom prst="rect">
            <a:avLst/>
          </a:prstGeom>
        </p:spPr>
      </p:pic>
      <p:sp>
        <p:nvSpPr>
          <p:cNvPr id="15" name="TextBox 14">
            <a:extLst>
              <a:ext uri="{FF2B5EF4-FFF2-40B4-BE49-F238E27FC236}">
                <a16:creationId xmlns:a16="http://schemas.microsoft.com/office/drawing/2014/main" id="{6F3982E6-7BFE-2246-F72C-813456995CEF}"/>
              </a:ext>
            </a:extLst>
          </p:cNvPr>
          <p:cNvSpPr txBox="1"/>
          <p:nvPr/>
        </p:nvSpPr>
        <p:spPr>
          <a:xfrm>
            <a:off x="415338" y="4841832"/>
            <a:ext cx="2193813" cy="707886"/>
          </a:xfrm>
          <a:prstGeom prst="rect">
            <a:avLst/>
          </a:prstGeom>
          <a:noFill/>
        </p:spPr>
        <p:txBody>
          <a:bodyPr wrap="square">
            <a:spAutoFit/>
          </a:bodyPr>
          <a:lstStyle/>
          <a:p>
            <a:pPr algn="ctr"/>
            <a:r>
              <a:rPr lang="en-US" sz="2000" b="1" dirty="0"/>
              <a:t>Problem Identification</a:t>
            </a:r>
          </a:p>
        </p:txBody>
      </p:sp>
      <p:sp>
        <p:nvSpPr>
          <p:cNvPr id="17" name="TextBox 16">
            <a:extLst>
              <a:ext uri="{FF2B5EF4-FFF2-40B4-BE49-F238E27FC236}">
                <a16:creationId xmlns:a16="http://schemas.microsoft.com/office/drawing/2014/main" id="{37E83BEA-61CE-8155-7DA8-A0A32821DE20}"/>
              </a:ext>
            </a:extLst>
          </p:cNvPr>
          <p:cNvSpPr txBox="1"/>
          <p:nvPr/>
        </p:nvSpPr>
        <p:spPr>
          <a:xfrm>
            <a:off x="2824319" y="4841832"/>
            <a:ext cx="1835728" cy="707886"/>
          </a:xfrm>
          <a:prstGeom prst="rect">
            <a:avLst/>
          </a:prstGeom>
          <a:noFill/>
        </p:spPr>
        <p:txBody>
          <a:bodyPr wrap="square">
            <a:spAutoFit/>
          </a:bodyPr>
          <a:lstStyle/>
          <a:p>
            <a:pPr algn="ctr"/>
            <a:r>
              <a:rPr lang="en-US" sz="2000" b="1" dirty="0"/>
              <a:t>Literature Review</a:t>
            </a:r>
          </a:p>
        </p:txBody>
      </p:sp>
      <p:sp>
        <p:nvSpPr>
          <p:cNvPr id="19" name="TextBox 18">
            <a:extLst>
              <a:ext uri="{FF2B5EF4-FFF2-40B4-BE49-F238E27FC236}">
                <a16:creationId xmlns:a16="http://schemas.microsoft.com/office/drawing/2014/main" id="{7005C101-B0C5-2061-700C-0F3CEC9AB7F2}"/>
              </a:ext>
            </a:extLst>
          </p:cNvPr>
          <p:cNvSpPr txBox="1"/>
          <p:nvPr/>
        </p:nvSpPr>
        <p:spPr>
          <a:xfrm>
            <a:off x="5024942" y="4841832"/>
            <a:ext cx="2193813" cy="1015663"/>
          </a:xfrm>
          <a:prstGeom prst="rect">
            <a:avLst/>
          </a:prstGeom>
          <a:noFill/>
        </p:spPr>
        <p:txBody>
          <a:bodyPr wrap="square">
            <a:spAutoFit/>
          </a:bodyPr>
          <a:lstStyle/>
          <a:p>
            <a:pPr algn="ctr"/>
            <a:r>
              <a:rPr lang="en-US" sz="2000" b="1" dirty="0"/>
              <a:t>Defining Objective of the Problem</a:t>
            </a:r>
          </a:p>
        </p:txBody>
      </p:sp>
      <p:sp>
        <p:nvSpPr>
          <p:cNvPr id="21" name="TextBox 20">
            <a:extLst>
              <a:ext uri="{FF2B5EF4-FFF2-40B4-BE49-F238E27FC236}">
                <a16:creationId xmlns:a16="http://schemas.microsoft.com/office/drawing/2014/main" id="{C87D6433-4FD8-240C-667D-D781C6C5FD2E}"/>
              </a:ext>
            </a:extLst>
          </p:cNvPr>
          <p:cNvSpPr txBox="1"/>
          <p:nvPr/>
        </p:nvSpPr>
        <p:spPr>
          <a:xfrm>
            <a:off x="7583650" y="4841832"/>
            <a:ext cx="1646063" cy="707886"/>
          </a:xfrm>
          <a:prstGeom prst="rect">
            <a:avLst/>
          </a:prstGeom>
          <a:noFill/>
        </p:spPr>
        <p:txBody>
          <a:bodyPr wrap="square">
            <a:spAutoFit/>
          </a:bodyPr>
          <a:lstStyle/>
          <a:p>
            <a:pPr algn="ctr"/>
            <a:r>
              <a:rPr lang="en-US" sz="2000" b="1" dirty="0"/>
              <a:t>Proposed Plan</a:t>
            </a:r>
          </a:p>
        </p:txBody>
      </p:sp>
      <p:sp>
        <p:nvSpPr>
          <p:cNvPr id="23" name="TextBox 22">
            <a:extLst>
              <a:ext uri="{FF2B5EF4-FFF2-40B4-BE49-F238E27FC236}">
                <a16:creationId xmlns:a16="http://schemas.microsoft.com/office/drawing/2014/main" id="{EF3497AA-8C7D-2C99-A8FA-C5F88A644C07}"/>
              </a:ext>
            </a:extLst>
          </p:cNvPr>
          <p:cNvSpPr txBox="1"/>
          <p:nvPr/>
        </p:nvSpPr>
        <p:spPr>
          <a:xfrm>
            <a:off x="9744334" y="4841832"/>
            <a:ext cx="1548516" cy="400110"/>
          </a:xfrm>
          <a:prstGeom prst="rect">
            <a:avLst/>
          </a:prstGeom>
          <a:noFill/>
        </p:spPr>
        <p:txBody>
          <a:bodyPr wrap="square">
            <a:spAutoFit/>
          </a:bodyPr>
          <a:lstStyle/>
          <a:p>
            <a:pPr algn="ctr"/>
            <a:r>
              <a:rPr lang="en-US" sz="2000" b="1" dirty="0"/>
              <a:t>Conclusion</a:t>
            </a:r>
          </a:p>
        </p:txBody>
      </p:sp>
      <p:pic>
        <p:nvPicPr>
          <p:cNvPr id="24" name="Picture 2" descr="LOGIN - SR University">
            <a:extLst>
              <a:ext uri="{FF2B5EF4-FFF2-40B4-BE49-F238E27FC236}">
                <a16:creationId xmlns:a16="http://schemas.microsoft.com/office/drawing/2014/main" id="{609BE9A9-A7E8-230C-2AE2-61125D793DAF}"/>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9885433" y="3569"/>
            <a:ext cx="2306567" cy="7040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18752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7BF0DFD-D311-96B2-A228-8578A839DE60}"/>
              </a:ext>
            </a:extLst>
          </p:cNvPr>
          <p:cNvSpPr>
            <a:spLocks noGrp="1"/>
          </p:cNvSpPr>
          <p:nvPr>
            <p:ph type="title"/>
          </p:nvPr>
        </p:nvSpPr>
        <p:spPr/>
        <p:txBody>
          <a:bodyPr>
            <a:normAutofit/>
          </a:bodyPr>
          <a:lstStyle/>
          <a:p>
            <a:pPr algn="ctr"/>
            <a:r>
              <a:rPr lang="en-IN" sz="3600" b="1" dirty="0"/>
              <a:t>1. PROBLEM IDENTIFICATION</a:t>
            </a:r>
          </a:p>
        </p:txBody>
      </p:sp>
      <p:sp>
        <p:nvSpPr>
          <p:cNvPr id="6" name="TextBox 5">
            <a:extLst>
              <a:ext uri="{FF2B5EF4-FFF2-40B4-BE49-F238E27FC236}">
                <a16:creationId xmlns:a16="http://schemas.microsoft.com/office/drawing/2014/main" id="{7A9886AA-235C-8438-0844-1420D9ED3D6A}"/>
              </a:ext>
            </a:extLst>
          </p:cNvPr>
          <p:cNvSpPr txBox="1"/>
          <p:nvPr/>
        </p:nvSpPr>
        <p:spPr>
          <a:xfrm>
            <a:off x="575894" y="2342690"/>
            <a:ext cx="11029616" cy="3785652"/>
          </a:xfrm>
          <a:prstGeom prst="rect">
            <a:avLst/>
          </a:prstGeom>
          <a:noFill/>
        </p:spPr>
        <p:txBody>
          <a:bodyPr wrap="square">
            <a:spAutoFit/>
          </a:bodyPr>
          <a:lstStyle/>
          <a:p>
            <a:pPr marL="285750" indent="-285750" algn="just">
              <a:buFont typeface="Wingdings" panose="05000000000000000000" pitchFamily="2" charset="2"/>
              <a:buChar char="Ø"/>
            </a:pPr>
            <a:r>
              <a:rPr lang="en-US" sz="2000" b="0" i="0" dirty="0">
                <a:effectLst/>
              </a:rPr>
              <a:t>One of the key challenges in developing a Voice-to-Text Based Music Recommendation System using machine learning lies in accurately predicting the user's mood or emotional state from spoken input.</a:t>
            </a:r>
          </a:p>
          <a:p>
            <a:pPr marL="285750" indent="-285750" algn="just">
              <a:buFont typeface="Wingdings" panose="05000000000000000000" pitchFamily="2" charset="2"/>
              <a:buChar char="Ø"/>
            </a:pPr>
            <a:endParaRPr lang="en-US" sz="2000" b="0" i="0" dirty="0">
              <a:effectLst/>
            </a:endParaRPr>
          </a:p>
          <a:p>
            <a:pPr marL="285750" indent="-285750" algn="just">
              <a:buFont typeface="Wingdings" panose="05000000000000000000" pitchFamily="2" charset="2"/>
              <a:buChar char="Ø"/>
            </a:pPr>
            <a:r>
              <a:rPr lang="en-US" sz="2000" b="0" i="0" dirty="0">
                <a:effectLst/>
              </a:rPr>
              <a:t> While machine learning models such as LSTM networks show promise in analyzing textual data and capturing temporal dependencies, accurately inferring complex emotional cues from speech remains a nuanced task.</a:t>
            </a:r>
          </a:p>
          <a:p>
            <a:pPr marL="285750" indent="-285750" algn="just">
              <a:buFont typeface="Wingdings" panose="05000000000000000000" pitchFamily="2" charset="2"/>
              <a:buChar char="Ø"/>
            </a:pPr>
            <a:endParaRPr lang="en-US" sz="2000" b="0" i="0" dirty="0">
              <a:effectLst/>
            </a:endParaRPr>
          </a:p>
          <a:p>
            <a:pPr marL="285750" indent="-285750" algn="just">
              <a:buFont typeface="Wingdings" panose="05000000000000000000" pitchFamily="2" charset="2"/>
              <a:buChar char="Ø"/>
            </a:pPr>
            <a:r>
              <a:rPr lang="en-US" sz="2000" b="0" i="0" dirty="0">
                <a:effectLst/>
              </a:rPr>
              <a:t>Additionally, ensuring the robustness and generalizability of the model across diverse user demographics and linguistic variations poses a significant challenge. </a:t>
            </a:r>
          </a:p>
          <a:p>
            <a:pPr marL="285750" indent="-285750" algn="just">
              <a:buFont typeface="Wingdings" panose="05000000000000000000" pitchFamily="2" charset="2"/>
              <a:buChar char="Ø"/>
            </a:pPr>
            <a:endParaRPr lang="en-US" sz="2000" b="0" i="0" dirty="0">
              <a:effectLst/>
            </a:endParaRPr>
          </a:p>
          <a:p>
            <a:pPr marL="285750" indent="-285750" algn="just">
              <a:buFont typeface="Wingdings" panose="05000000000000000000" pitchFamily="2" charset="2"/>
              <a:buChar char="Ø"/>
            </a:pPr>
            <a:r>
              <a:rPr lang="en-US" sz="2000" b="0" i="0" dirty="0">
                <a:effectLst/>
              </a:rPr>
              <a:t>Addressing these issues requires thorough data collection, feature engineering, and model refinement to improve the system's accuracy, reliability, and user satisfaction.</a:t>
            </a:r>
            <a:endParaRPr lang="en-IN" sz="2000" dirty="0"/>
          </a:p>
        </p:txBody>
      </p:sp>
      <p:pic>
        <p:nvPicPr>
          <p:cNvPr id="7" name="Picture 2" descr="LOGIN - SR University">
            <a:extLst>
              <a:ext uri="{FF2B5EF4-FFF2-40B4-BE49-F238E27FC236}">
                <a16:creationId xmlns:a16="http://schemas.microsoft.com/office/drawing/2014/main" id="{E9DDE918-E36D-E705-A78C-DB128C1836C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85433" y="0"/>
            <a:ext cx="2306567" cy="7040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20082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40D5894-F3E9-EF47-6743-24EF70421B04}"/>
              </a:ext>
            </a:extLst>
          </p:cNvPr>
          <p:cNvSpPr>
            <a:spLocks noGrp="1"/>
          </p:cNvSpPr>
          <p:nvPr>
            <p:ph type="title"/>
          </p:nvPr>
        </p:nvSpPr>
        <p:spPr>
          <a:xfrm>
            <a:off x="2639337" y="2934834"/>
            <a:ext cx="11029616" cy="988332"/>
          </a:xfrm>
        </p:spPr>
        <p:txBody>
          <a:bodyPr>
            <a:normAutofit/>
          </a:bodyPr>
          <a:lstStyle/>
          <a:p>
            <a:r>
              <a:rPr lang="en-IN" sz="4000" b="1" dirty="0">
                <a:solidFill>
                  <a:schemeClr val="tx1"/>
                </a:solidFill>
              </a:rPr>
              <a:t>2. LITERATURE REVIEW</a:t>
            </a:r>
          </a:p>
        </p:txBody>
      </p:sp>
      <mc:AlternateContent xmlns:mc="http://schemas.openxmlformats.org/markup-compatibility/2006">
        <mc:Choice xmlns:am3d="http://schemas.microsoft.com/office/drawing/2017/model3d" Requires="am3d">
          <p:graphicFrame>
            <p:nvGraphicFramePr>
              <p:cNvPr id="8" name="3D Model 7" descr="Caroler in Hoodie">
                <a:extLst>
                  <a:ext uri="{FF2B5EF4-FFF2-40B4-BE49-F238E27FC236}">
                    <a16:creationId xmlns:a16="http://schemas.microsoft.com/office/drawing/2014/main" id="{C83FDFB1-A965-54BC-C43A-6E7A68D67F3D}"/>
                  </a:ext>
                </a:extLst>
              </p:cNvPr>
              <p:cNvGraphicFramePr/>
              <p:nvPr>
                <p:extLst>
                  <p:ext uri="{D42A27DB-BD31-4B8C-83A1-F6EECF244321}">
                    <p14:modId xmlns:p14="http://schemas.microsoft.com/office/powerpoint/2010/main" val="2337606150"/>
                  </p:ext>
                </p:extLst>
              </p:nvPr>
            </p:nvGraphicFramePr>
            <p:xfrm>
              <a:off x="9552663" y="2305879"/>
              <a:ext cx="1400829" cy="3026156"/>
            </p:xfrm>
            <a:graphic>
              <a:graphicData uri="http://schemas.microsoft.com/office/drawing/2017/model3d">
                <am3d:model3d r:embed="rId2">
                  <am3d:spPr>
                    <a:xfrm>
                      <a:off x="0" y="0"/>
                      <a:ext cx="1400829" cy="3026156"/>
                    </a:xfrm>
                    <a:prstGeom prst="rect">
                      <a:avLst/>
                    </a:prstGeom>
                  </am3d:spPr>
                  <am3d:camera>
                    <am3d:pos x="0" y="0" z="51919558"/>
                    <am3d:up dx="0" dy="36000000" dz="0"/>
                    <am3d:lookAt x="0" y="0" z="0"/>
                    <am3d:perspective fov="2700000"/>
                  </am3d:camera>
                  <am3d:trans>
                    <am3d:meterPerModelUnit n="10860349" d="1000000"/>
                    <am3d:preTrans dx="62926" dy="-17991016" dz="-1869344"/>
                    <am3d:scale>
                      <am3d:sx n="1000000" d="1000000"/>
                      <am3d:sy n="1000000" d="1000000"/>
                      <am3d:sz n="1000000" d="1000000"/>
                    </am3d:scale>
                    <am3d:rot/>
                    <am3d:postTrans dx="0" dy="0" dz="0"/>
                  </am3d:trans>
                  <am3d:raster rName="Office3DRenderer" rVer="16.0.8326">
                    <am3d:blip r:embed="rId3"/>
                  </am3d:raster>
                  <am3d:objViewport viewportSz="347599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descr="Caroler in Hoodie">
                <a:extLst>
                  <a:ext uri="{FF2B5EF4-FFF2-40B4-BE49-F238E27FC236}">
                    <a16:creationId xmlns:a16="http://schemas.microsoft.com/office/drawing/2014/main" id="{C83FDFB1-A965-54BC-C43A-6E7A68D67F3D}"/>
                  </a:ext>
                </a:extLst>
              </p:cNvPr>
              <p:cNvPicPr>
                <a:picLocks noGrp="1" noRot="1" noChangeAspect="1" noMove="1" noResize="1" noEditPoints="1" noAdjustHandles="1" noChangeArrowheads="1" noChangeShapeType="1" noCrop="1"/>
              </p:cNvPicPr>
              <p:nvPr/>
            </p:nvPicPr>
            <p:blipFill>
              <a:blip r:embed="rId3"/>
              <a:stretch>
                <a:fillRect/>
              </a:stretch>
            </p:blipFill>
            <p:spPr>
              <a:xfrm>
                <a:off x="9552663" y="2305879"/>
                <a:ext cx="1400829" cy="3026156"/>
              </a:xfrm>
              <a:prstGeom prst="rect">
                <a:avLst/>
              </a:prstGeom>
            </p:spPr>
          </p:pic>
        </mc:Fallback>
      </mc:AlternateContent>
      <p:pic>
        <p:nvPicPr>
          <p:cNvPr id="9" name="Picture 2" descr="LOGIN - SR University">
            <a:extLst>
              <a:ext uri="{FF2B5EF4-FFF2-40B4-BE49-F238E27FC236}">
                <a16:creationId xmlns:a16="http://schemas.microsoft.com/office/drawing/2014/main" id="{B9B5D0B1-CD64-EC0A-361C-760A3A0FF8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93384" y="0"/>
            <a:ext cx="2306567" cy="7040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666417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CDD0AD88-E394-06C0-8A4F-A2F7C4DF2196}"/>
              </a:ext>
            </a:extLst>
          </p:cNvPr>
          <p:cNvGraphicFramePr>
            <a:graphicFrameLocks noGrp="1"/>
          </p:cNvGraphicFramePr>
          <p:nvPr>
            <p:extLst>
              <p:ext uri="{D42A27DB-BD31-4B8C-83A1-F6EECF244321}">
                <p14:modId xmlns:p14="http://schemas.microsoft.com/office/powerpoint/2010/main" val="1450256461"/>
              </p:ext>
            </p:extLst>
          </p:nvPr>
        </p:nvGraphicFramePr>
        <p:xfrm>
          <a:off x="436167" y="683812"/>
          <a:ext cx="11299960" cy="5893253"/>
        </p:xfrm>
        <a:graphic>
          <a:graphicData uri="http://schemas.openxmlformats.org/drawingml/2006/table">
            <a:tbl>
              <a:tblPr firstRow="1" bandRow="1">
                <a:tableStyleId>{5C22544A-7EE6-4342-B048-85BDC9FD1C3A}</a:tableStyleId>
              </a:tblPr>
              <a:tblGrid>
                <a:gridCol w="1614280">
                  <a:extLst>
                    <a:ext uri="{9D8B030D-6E8A-4147-A177-3AD203B41FA5}">
                      <a16:colId xmlns:a16="http://schemas.microsoft.com/office/drawing/2014/main" val="2388558440"/>
                    </a:ext>
                  </a:extLst>
                </a:gridCol>
                <a:gridCol w="1614280">
                  <a:extLst>
                    <a:ext uri="{9D8B030D-6E8A-4147-A177-3AD203B41FA5}">
                      <a16:colId xmlns:a16="http://schemas.microsoft.com/office/drawing/2014/main" val="654218350"/>
                    </a:ext>
                  </a:extLst>
                </a:gridCol>
                <a:gridCol w="1614280">
                  <a:extLst>
                    <a:ext uri="{9D8B030D-6E8A-4147-A177-3AD203B41FA5}">
                      <a16:colId xmlns:a16="http://schemas.microsoft.com/office/drawing/2014/main" val="2466194974"/>
                    </a:ext>
                  </a:extLst>
                </a:gridCol>
                <a:gridCol w="1614280">
                  <a:extLst>
                    <a:ext uri="{9D8B030D-6E8A-4147-A177-3AD203B41FA5}">
                      <a16:colId xmlns:a16="http://schemas.microsoft.com/office/drawing/2014/main" val="2769510427"/>
                    </a:ext>
                  </a:extLst>
                </a:gridCol>
                <a:gridCol w="1614280">
                  <a:extLst>
                    <a:ext uri="{9D8B030D-6E8A-4147-A177-3AD203B41FA5}">
                      <a16:colId xmlns:a16="http://schemas.microsoft.com/office/drawing/2014/main" val="1672376439"/>
                    </a:ext>
                  </a:extLst>
                </a:gridCol>
                <a:gridCol w="1614280">
                  <a:extLst>
                    <a:ext uri="{9D8B030D-6E8A-4147-A177-3AD203B41FA5}">
                      <a16:colId xmlns:a16="http://schemas.microsoft.com/office/drawing/2014/main" val="2370480255"/>
                    </a:ext>
                  </a:extLst>
                </a:gridCol>
                <a:gridCol w="1614280">
                  <a:extLst>
                    <a:ext uri="{9D8B030D-6E8A-4147-A177-3AD203B41FA5}">
                      <a16:colId xmlns:a16="http://schemas.microsoft.com/office/drawing/2014/main" val="57363116"/>
                    </a:ext>
                  </a:extLst>
                </a:gridCol>
              </a:tblGrid>
              <a:tr h="701967">
                <a:tc>
                  <a:txBody>
                    <a:bodyPr/>
                    <a:lstStyle/>
                    <a:p>
                      <a:pPr algn="ctr"/>
                      <a:r>
                        <a:rPr lang="en-IN" sz="1400" dirty="0"/>
                        <a:t>S.NO</a:t>
                      </a:r>
                    </a:p>
                  </a:txBody>
                  <a:tcPr/>
                </a:tc>
                <a:tc>
                  <a:txBody>
                    <a:bodyPr/>
                    <a:lstStyle/>
                    <a:p>
                      <a:pPr algn="ctr"/>
                      <a:r>
                        <a:rPr lang="en-IN" sz="1400" dirty="0"/>
                        <a:t>TITLE</a:t>
                      </a:r>
                    </a:p>
                  </a:txBody>
                  <a:tcPr/>
                </a:tc>
                <a:tc>
                  <a:txBody>
                    <a:bodyPr/>
                    <a:lstStyle/>
                    <a:p>
                      <a:pPr algn="ctr"/>
                      <a:r>
                        <a:rPr lang="en-IN" sz="1400" dirty="0"/>
                        <a:t>YEAR</a:t>
                      </a:r>
                    </a:p>
                  </a:txBody>
                  <a:tcPr/>
                </a:tc>
                <a:tc>
                  <a:txBody>
                    <a:bodyPr/>
                    <a:lstStyle/>
                    <a:p>
                      <a:pPr algn="ctr"/>
                      <a:r>
                        <a:rPr lang="en-IN" sz="1400" dirty="0"/>
                        <a:t>AUTHOR</a:t>
                      </a:r>
                    </a:p>
                  </a:txBody>
                  <a:tcPr/>
                </a:tc>
                <a:tc>
                  <a:txBody>
                    <a:bodyPr/>
                    <a:lstStyle/>
                    <a:p>
                      <a:pPr algn="ctr"/>
                      <a:r>
                        <a:rPr lang="en-IN" sz="1400" dirty="0"/>
                        <a:t>ALGORITHM USED</a:t>
                      </a:r>
                    </a:p>
                  </a:txBody>
                  <a:tcPr/>
                </a:tc>
                <a:tc>
                  <a:txBody>
                    <a:bodyPr/>
                    <a:lstStyle/>
                    <a:p>
                      <a:pPr algn="ctr"/>
                      <a:r>
                        <a:rPr lang="en-IN" sz="1400" dirty="0"/>
                        <a:t>ADVANTAGES</a:t>
                      </a:r>
                    </a:p>
                  </a:txBody>
                  <a:tcPr/>
                </a:tc>
                <a:tc>
                  <a:txBody>
                    <a:bodyPr/>
                    <a:lstStyle/>
                    <a:p>
                      <a:pPr algn="ctr"/>
                      <a:r>
                        <a:rPr lang="en-IN" sz="1400" dirty="0"/>
                        <a:t>DIS-ADVANTAGES</a:t>
                      </a:r>
                    </a:p>
                  </a:txBody>
                  <a:tcPr/>
                </a:tc>
                <a:extLst>
                  <a:ext uri="{0D108BD9-81ED-4DB2-BD59-A6C34878D82A}">
                    <a16:rowId xmlns:a16="http://schemas.microsoft.com/office/drawing/2014/main" val="4187318903"/>
                  </a:ext>
                </a:extLst>
              </a:tr>
              <a:tr h="1390523">
                <a:tc>
                  <a:txBody>
                    <a:bodyPr/>
                    <a:lstStyle/>
                    <a:p>
                      <a:pPr algn="ctr"/>
                      <a:endParaRPr lang="en-IN" sz="1200" dirty="0"/>
                    </a:p>
                    <a:p>
                      <a:pPr algn="ctr"/>
                      <a:endParaRPr lang="en-IN" sz="1200" dirty="0"/>
                    </a:p>
                    <a:p>
                      <a:pPr algn="ctr"/>
                      <a:endParaRPr lang="en-IN" sz="1200" dirty="0"/>
                    </a:p>
                    <a:p>
                      <a:pPr algn="ctr"/>
                      <a:r>
                        <a:rPr lang="en-IN" sz="1200" dirty="0"/>
                        <a:t>1</a:t>
                      </a:r>
                    </a:p>
                  </a:txBody>
                  <a:tcPr/>
                </a:tc>
                <a:tc>
                  <a:txBody>
                    <a:bodyPr/>
                    <a:lstStyle/>
                    <a:p>
                      <a:pPr fontAlgn="base"/>
                      <a:r>
                        <a:rPr lang="en-US" sz="1200" dirty="0">
                          <a:effectLst/>
                        </a:rPr>
                        <a:t>Survey of Music Recommendation Systems</a:t>
                      </a:r>
                    </a:p>
                  </a:txBody>
                  <a:tcPr anchor="ctr"/>
                </a:tc>
                <a:tc>
                  <a:txBody>
                    <a:bodyPr/>
                    <a:lstStyle/>
                    <a:p>
                      <a:pPr fontAlgn="base"/>
                      <a:r>
                        <a:rPr lang="en-IN" sz="1200" dirty="0">
                          <a:effectLst/>
                        </a:rPr>
                        <a:t>2011</a:t>
                      </a:r>
                    </a:p>
                  </a:txBody>
                  <a:tcPr anchor="ctr"/>
                </a:tc>
                <a:tc>
                  <a:txBody>
                    <a:bodyPr/>
                    <a:lstStyle/>
                    <a:p>
                      <a:pPr fontAlgn="base"/>
                      <a:r>
                        <a:rPr lang="sv-SE" sz="1200" dirty="0">
                          <a:effectLst/>
                        </a:rPr>
                        <a:t>Xavier Serra and Jordi Janer</a:t>
                      </a:r>
                    </a:p>
                  </a:txBody>
                  <a:tcPr anchor="ctr"/>
                </a:tc>
                <a:tc>
                  <a:txBody>
                    <a:bodyPr/>
                    <a:lstStyle/>
                    <a:p>
                      <a:pPr fontAlgn="base"/>
                      <a:r>
                        <a:rPr lang="en-IN" sz="1200">
                          <a:effectLst/>
                        </a:rPr>
                        <a:t>Collaborative filtering,</a:t>
                      </a:r>
                    </a:p>
                  </a:txBody>
                  <a:tcPr anchor="ctr"/>
                </a:tc>
                <a:tc>
                  <a:txBody>
                    <a:bodyPr/>
                    <a:lstStyle/>
                    <a:p>
                      <a:pPr fontAlgn="base"/>
                      <a:r>
                        <a:rPr lang="en-US" sz="1200">
                          <a:effectLst/>
                        </a:rPr>
                        <a:t>Provides an overview of various recommendation methods, including collaborative filtering and content-based approaches.</a:t>
                      </a:r>
                    </a:p>
                  </a:txBody>
                  <a:tcPr anchor="ctr"/>
                </a:tc>
                <a:tc>
                  <a:txBody>
                    <a:bodyPr/>
                    <a:lstStyle/>
                    <a:p>
                      <a:pPr fontAlgn="base"/>
                      <a:r>
                        <a:rPr lang="en-US" sz="1200" dirty="0">
                          <a:effectLst/>
                        </a:rPr>
                        <a:t>Cold-start problem for new users or items, limited coverage for niche preferences.</a:t>
                      </a:r>
                    </a:p>
                  </a:txBody>
                  <a:tcPr anchor="ctr"/>
                </a:tc>
                <a:extLst>
                  <a:ext uri="{0D108BD9-81ED-4DB2-BD59-A6C34878D82A}">
                    <a16:rowId xmlns:a16="http://schemas.microsoft.com/office/drawing/2014/main" val="2668185031"/>
                  </a:ext>
                </a:extLst>
              </a:tr>
              <a:tr h="1205120">
                <a:tc>
                  <a:txBody>
                    <a:bodyPr/>
                    <a:lstStyle/>
                    <a:p>
                      <a:endParaRPr lang="en-IN" sz="1200" dirty="0"/>
                    </a:p>
                    <a:p>
                      <a:endParaRPr lang="en-IN" sz="1200" dirty="0"/>
                    </a:p>
                    <a:p>
                      <a:endParaRPr lang="en-IN" sz="1200" dirty="0"/>
                    </a:p>
                    <a:p>
                      <a:pPr algn="ctr"/>
                      <a:r>
                        <a:rPr lang="en-IN" sz="1200" dirty="0"/>
                        <a:t>2</a:t>
                      </a:r>
                    </a:p>
                  </a:txBody>
                  <a:tcPr/>
                </a:tc>
                <a:tc>
                  <a:txBody>
                    <a:bodyPr/>
                    <a:lstStyle/>
                    <a:p>
                      <a:pPr fontAlgn="base"/>
                      <a:r>
                        <a:rPr lang="en-US" sz="1200" dirty="0">
                          <a:effectLst/>
                        </a:rPr>
                        <a:t>Deep Learning Techniques for Music Generation - A Survey</a:t>
                      </a:r>
                    </a:p>
                  </a:txBody>
                  <a:tcPr anchor="ctr"/>
                </a:tc>
                <a:tc>
                  <a:txBody>
                    <a:bodyPr/>
                    <a:lstStyle/>
                    <a:p>
                      <a:pPr fontAlgn="base"/>
                      <a:r>
                        <a:rPr lang="en-IN" sz="1200">
                          <a:effectLst/>
                        </a:rPr>
                        <a:t>2019</a:t>
                      </a:r>
                    </a:p>
                  </a:txBody>
                  <a:tcPr anchor="ctr"/>
                </a:tc>
                <a:tc>
                  <a:txBody>
                    <a:bodyPr/>
                    <a:lstStyle/>
                    <a:p>
                      <a:pPr fontAlgn="base"/>
                      <a:r>
                        <a:rPr lang="en-IN" sz="1200" dirty="0">
                          <a:effectLst/>
                        </a:rPr>
                        <a:t>Li-Chia Yang, </a:t>
                      </a:r>
                      <a:r>
                        <a:rPr lang="en-IN" sz="1200" dirty="0" err="1">
                          <a:effectLst/>
                        </a:rPr>
                        <a:t>Szu</a:t>
                      </a:r>
                      <a:r>
                        <a:rPr lang="en-IN" sz="1200" dirty="0">
                          <a:effectLst/>
                        </a:rPr>
                        <a:t>-Yu Chou, and Yi-</a:t>
                      </a:r>
                      <a:r>
                        <a:rPr lang="en-IN" sz="1200" dirty="0" err="1">
                          <a:effectLst/>
                        </a:rPr>
                        <a:t>Hsuan</a:t>
                      </a:r>
                      <a:r>
                        <a:rPr lang="en-IN" sz="1200" dirty="0">
                          <a:effectLst/>
                        </a:rPr>
                        <a:t> Yang</a:t>
                      </a:r>
                    </a:p>
                  </a:txBody>
                  <a:tcPr anchor="ctr"/>
                </a:tc>
                <a:tc>
                  <a:txBody>
                    <a:bodyPr/>
                    <a:lstStyle/>
                    <a:p>
                      <a:pPr fontAlgn="base"/>
                      <a:r>
                        <a:rPr lang="en-IN" sz="1200" dirty="0">
                          <a:effectLst/>
                        </a:rPr>
                        <a:t>Deep learning models</a:t>
                      </a:r>
                    </a:p>
                  </a:txBody>
                  <a:tcPr anchor="ctr"/>
                </a:tc>
                <a:tc>
                  <a:txBody>
                    <a:bodyPr/>
                    <a:lstStyle/>
                    <a:p>
                      <a:pPr fontAlgn="base"/>
                      <a:r>
                        <a:rPr lang="en-US" sz="1200">
                          <a:effectLst/>
                        </a:rPr>
                        <a:t>Surveys the application of deep learning techniques such as RNNs, CNNs, and GANs in music generation tasks.</a:t>
                      </a:r>
                    </a:p>
                  </a:txBody>
                  <a:tcPr anchor="ctr"/>
                </a:tc>
                <a:tc>
                  <a:txBody>
                    <a:bodyPr/>
                    <a:lstStyle/>
                    <a:p>
                      <a:pPr fontAlgn="base"/>
                      <a:r>
                        <a:rPr lang="en-US" sz="1200" dirty="0">
                          <a:effectLst/>
                        </a:rPr>
                        <a:t>Challenges with data scarcity, model interpretability, and integrating user preferences.</a:t>
                      </a:r>
                    </a:p>
                  </a:txBody>
                  <a:tcPr anchor="ctr"/>
                </a:tc>
                <a:extLst>
                  <a:ext uri="{0D108BD9-81ED-4DB2-BD59-A6C34878D82A}">
                    <a16:rowId xmlns:a16="http://schemas.microsoft.com/office/drawing/2014/main" val="2721855547"/>
                  </a:ext>
                </a:extLst>
              </a:tr>
              <a:tr h="1205120">
                <a:tc>
                  <a:txBody>
                    <a:bodyPr/>
                    <a:lstStyle/>
                    <a:p>
                      <a:endParaRPr lang="en-IN" sz="1200" dirty="0"/>
                    </a:p>
                    <a:p>
                      <a:endParaRPr lang="en-IN" sz="1200" dirty="0"/>
                    </a:p>
                    <a:p>
                      <a:endParaRPr lang="en-IN" sz="1200" dirty="0"/>
                    </a:p>
                    <a:p>
                      <a:pPr algn="ctr"/>
                      <a:r>
                        <a:rPr lang="en-IN" sz="1200" dirty="0"/>
                        <a:t>3</a:t>
                      </a:r>
                    </a:p>
                  </a:txBody>
                  <a:tcPr/>
                </a:tc>
                <a:tc>
                  <a:txBody>
                    <a:bodyPr/>
                    <a:lstStyle/>
                    <a:p>
                      <a:pPr fontAlgn="base"/>
                      <a:r>
                        <a:rPr lang="en-US" sz="1200" dirty="0">
                          <a:effectLst/>
                        </a:rPr>
                        <a:t>Music Emotion Recognition: A State-of-the-Art Review</a:t>
                      </a:r>
                    </a:p>
                  </a:txBody>
                  <a:tcPr anchor="ctr"/>
                </a:tc>
                <a:tc>
                  <a:txBody>
                    <a:bodyPr/>
                    <a:lstStyle/>
                    <a:p>
                      <a:pPr fontAlgn="base"/>
                      <a:r>
                        <a:rPr lang="en-IN" sz="1200">
                          <a:effectLst/>
                        </a:rPr>
                        <a:t>2011</a:t>
                      </a:r>
                    </a:p>
                  </a:txBody>
                  <a:tcPr anchor="ctr"/>
                </a:tc>
                <a:tc>
                  <a:txBody>
                    <a:bodyPr/>
                    <a:lstStyle/>
                    <a:p>
                      <a:pPr fontAlgn="base"/>
                      <a:r>
                        <a:rPr lang="en-US" sz="1200">
                          <a:effectLst/>
                        </a:rPr>
                        <a:t>Yi-Hsuan Yang, Homer H. Chen, and Yeh-Shen Chen</a:t>
                      </a:r>
                    </a:p>
                  </a:txBody>
                  <a:tcPr anchor="ctr"/>
                </a:tc>
                <a:tc>
                  <a:txBody>
                    <a:bodyPr/>
                    <a:lstStyle/>
                    <a:p>
                      <a:pPr fontAlgn="base"/>
                      <a:r>
                        <a:rPr lang="en-IN" sz="1200">
                          <a:effectLst/>
                        </a:rPr>
                        <a:t>Various machine learning</a:t>
                      </a:r>
                    </a:p>
                  </a:txBody>
                  <a:tcPr anchor="ctr"/>
                </a:tc>
                <a:tc>
                  <a:txBody>
                    <a:bodyPr/>
                    <a:lstStyle/>
                    <a:p>
                      <a:pPr fontAlgn="base"/>
                      <a:r>
                        <a:rPr lang="en-US" sz="1200" dirty="0">
                          <a:effectLst/>
                        </a:rPr>
                        <a:t>Reviews techniques and methodologies for automatically analyzing and categorizing the emotional content of music.</a:t>
                      </a:r>
                    </a:p>
                  </a:txBody>
                  <a:tcPr anchor="ctr"/>
                </a:tc>
                <a:tc>
                  <a:txBody>
                    <a:bodyPr/>
                    <a:lstStyle/>
                    <a:p>
                      <a:pPr fontAlgn="base"/>
                      <a:r>
                        <a:rPr lang="en-US" sz="1200" dirty="0">
                          <a:effectLst/>
                        </a:rPr>
                        <a:t>Subjective nature of emotional perception, lack of standardized evaluation datasets.</a:t>
                      </a:r>
                    </a:p>
                  </a:txBody>
                  <a:tcPr anchor="ctr"/>
                </a:tc>
                <a:extLst>
                  <a:ext uri="{0D108BD9-81ED-4DB2-BD59-A6C34878D82A}">
                    <a16:rowId xmlns:a16="http://schemas.microsoft.com/office/drawing/2014/main" val="2514954283"/>
                  </a:ext>
                </a:extLst>
              </a:tr>
              <a:tr h="1390523">
                <a:tc>
                  <a:txBody>
                    <a:bodyPr/>
                    <a:lstStyle/>
                    <a:p>
                      <a:endParaRPr lang="en-IN" sz="1200" dirty="0"/>
                    </a:p>
                    <a:p>
                      <a:endParaRPr lang="en-IN" sz="1200" dirty="0"/>
                    </a:p>
                    <a:p>
                      <a:endParaRPr lang="en-IN" sz="1200" dirty="0"/>
                    </a:p>
                    <a:p>
                      <a:pPr algn="ctr"/>
                      <a:r>
                        <a:rPr lang="en-IN" sz="1200" dirty="0"/>
                        <a:t>4</a:t>
                      </a:r>
                    </a:p>
                  </a:txBody>
                  <a:tcPr/>
                </a:tc>
                <a:tc>
                  <a:txBody>
                    <a:bodyPr/>
                    <a:lstStyle/>
                    <a:p>
                      <a:pPr fontAlgn="base"/>
                      <a:r>
                        <a:rPr lang="en-IN" sz="1200" dirty="0">
                          <a:effectLst/>
                        </a:rPr>
                        <a:t>Voice User Interface (VUI) Design</a:t>
                      </a:r>
                    </a:p>
                  </a:txBody>
                  <a:tcPr anchor="ctr"/>
                </a:tc>
                <a:tc>
                  <a:txBody>
                    <a:bodyPr/>
                    <a:lstStyle/>
                    <a:p>
                      <a:pPr fontAlgn="base"/>
                      <a:r>
                        <a:rPr lang="en-IN" sz="1200">
                          <a:effectLst/>
                        </a:rPr>
                        <a:t>2004</a:t>
                      </a:r>
                    </a:p>
                  </a:txBody>
                  <a:tcPr anchor="ctr"/>
                </a:tc>
                <a:tc>
                  <a:txBody>
                    <a:bodyPr/>
                    <a:lstStyle/>
                    <a:p>
                      <a:pPr fontAlgn="base"/>
                      <a:r>
                        <a:rPr lang="en-IN" sz="1200">
                          <a:effectLst/>
                        </a:rPr>
                        <a:t>James Giangola, Jennifer Balogh, and Michael H. Cohen</a:t>
                      </a:r>
                    </a:p>
                  </a:txBody>
                  <a:tcPr anchor="ctr"/>
                </a:tc>
                <a:tc>
                  <a:txBody>
                    <a:bodyPr/>
                    <a:lstStyle/>
                    <a:p>
                      <a:pPr fontAlgn="base"/>
                      <a:r>
                        <a:rPr lang="en-IN" sz="1200">
                          <a:effectLst/>
                        </a:rPr>
                        <a:t>Voice user interface (VUI)</a:t>
                      </a:r>
                    </a:p>
                  </a:txBody>
                  <a:tcPr anchor="ctr"/>
                </a:tc>
                <a:tc>
                  <a:txBody>
                    <a:bodyPr/>
                    <a:lstStyle/>
                    <a:p>
                      <a:pPr fontAlgn="base"/>
                      <a:r>
                        <a:rPr lang="en-US" sz="1200">
                          <a:effectLst/>
                        </a:rPr>
                        <a:t>Offers comprehensive guidance on designing effective voice user interfaces, covering principles, methodologies, and best practices.</a:t>
                      </a:r>
                    </a:p>
                  </a:txBody>
                  <a:tcPr anchor="ctr"/>
                </a:tc>
                <a:tc>
                  <a:txBody>
                    <a:bodyPr/>
                    <a:lstStyle/>
                    <a:p>
                      <a:pPr fontAlgn="base"/>
                      <a:r>
                        <a:rPr lang="en-US" sz="1200" dirty="0">
                          <a:effectLst/>
                        </a:rPr>
                        <a:t>Usability challenges with speech recognition accuracy, limitations in handling complex interactions.</a:t>
                      </a:r>
                    </a:p>
                  </a:txBody>
                  <a:tcPr anchor="ctr"/>
                </a:tc>
                <a:extLst>
                  <a:ext uri="{0D108BD9-81ED-4DB2-BD59-A6C34878D82A}">
                    <a16:rowId xmlns:a16="http://schemas.microsoft.com/office/drawing/2014/main" val="3096888497"/>
                  </a:ext>
                </a:extLst>
              </a:tr>
            </a:tbl>
          </a:graphicData>
        </a:graphic>
      </p:graphicFrame>
      <p:pic>
        <p:nvPicPr>
          <p:cNvPr id="4" name="Picture 2" descr="LOGIN - SR University">
            <a:extLst>
              <a:ext uri="{FF2B5EF4-FFF2-40B4-BE49-F238E27FC236}">
                <a16:creationId xmlns:a16="http://schemas.microsoft.com/office/drawing/2014/main" id="{A0E8F538-1561-8DF1-F87D-30C5EE9719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85433" y="0"/>
            <a:ext cx="2306567" cy="7040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36245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A9F47-914D-2C2A-79DA-7E4316A96AFC}"/>
              </a:ext>
            </a:extLst>
          </p:cNvPr>
          <p:cNvSpPr>
            <a:spLocks noGrp="1"/>
          </p:cNvSpPr>
          <p:nvPr>
            <p:ph type="title"/>
          </p:nvPr>
        </p:nvSpPr>
        <p:spPr/>
        <p:txBody>
          <a:bodyPr>
            <a:normAutofit fontScale="90000"/>
          </a:bodyPr>
          <a:lstStyle/>
          <a:p>
            <a:pPr algn="ctr"/>
            <a:r>
              <a:rPr lang="en-IN" sz="4000" b="1" dirty="0"/>
              <a:t>3. DEFINING OBJECTIVE OF THE PROBLEM</a:t>
            </a:r>
          </a:p>
        </p:txBody>
      </p:sp>
      <p:sp>
        <p:nvSpPr>
          <p:cNvPr id="4" name="TextBox 3">
            <a:extLst>
              <a:ext uri="{FF2B5EF4-FFF2-40B4-BE49-F238E27FC236}">
                <a16:creationId xmlns:a16="http://schemas.microsoft.com/office/drawing/2014/main" id="{0A25C5AD-CD63-8FA5-DD7A-27272F21F64C}"/>
              </a:ext>
            </a:extLst>
          </p:cNvPr>
          <p:cNvSpPr txBox="1"/>
          <p:nvPr/>
        </p:nvSpPr>
        <p:spPr>
          <a:xfrm>
            <a:off x="575894" y="2101249"/>
            <a:ext cx="11029615" cy="1938992"/>
          </a:xfrm>
          <a:prstGeom prst="rect">
            <a:avLst/>
          </a:prstGeom>
          <a:noFill/>
        </p:spPr>
        <p:txBody>
          <a:bodyPr wrap="square">
            <a:spAutoFit/>
          </a:bodyPr>
          <a:lstStyle/>
          <a:p>
            <a:pPr marL="342900" indent="-342900" algn="just">
              <a:buFont typeface="Wingdings" panose="05000000000000000000" pitchFamily="2" charset="2"/>
              <a:buChar char="Ø"/>
            </a:pPr>
            <a:r>
              <a:rPr lang="en-US" sz="2000" i="0" dirty="0">
                <a:effectLst/>
              </a:rPr>
              <a:t>Develop a Voice-to-Text Based Music Recommendation System using machine learning techniques to accurately predict the user's mood or emotional state from spoken input.</a:t>
            </a:r>
          </a:p>
          <a:p>
            <a:pPr marL="342900" indent="-342900" algn="just">
              <a:buFont typeface="Wingdings" panose="05000000000000000000" pitchFamily="2" charset="2"/>
              <a:buChar char="Ø"/>
            </a:pPr>
            <a:endParaRPr lang="en-US" sz="2000" i="0" dirty="0">
              <a:effectLst/>
            </a:endParaRPr>
          </a:p>
          <a:p>
            <a:pPr marL="342900" indent="-342900" algn="just">
              <a:buFont typeface="Wingdings" panose="05000000000000000000" pitchFamily="2" charset="2"/>
              <a:buChar char="Ø"/>
            </a:pPr>
            <a:r>
              <a:rPr lang="en-US" sz="2000" i="0" dirty="0">
                <a:effectLst/>
              </a:rPr>
              <a:t>Integrate the recommendation system with a Long Short-Term Memory (LSTM) model to leverage its ability to capture temporal dependencies and contextual information for personalized and context-aware music recommendations.</a:t>
            </a:r>
          </a:p>
        </p:txBody>
      </p:sp>
      <p:pic>
        <p:nvPicPr>
          <p:cNvPr id="1038" name="Picture 14" descr="Image result for mood based listening songs happy sad ">
            <a:extLst>
              <a:ext uri="{FF2B5EF4-FFF2-40B4-BE49-F238E27FC236}">
                <a16:creationId xmlns:a16="http://schemas.microsoft.com/office/drawing/2014/main" id="{5D38E487-7F60-EAD1-6FEF-BA3F089C3C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71112" y="4040241"/>
            <a:ext cx="4449776" cy="259114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LOGIN - SR University">
            <a:extLst>
              <a:ext uri="{FF2B5EF4-FFF2-40B4-BE49-F238E27FC236}">
                <a16:creationId xmlns:a16="http://schemas.microsoft.com/office/drawing/2014/main" id="{723908B6-0DE2-8E73-7902-7DF91A1645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85433" y="0"/>
            <a:ext cx="2306567" cy="7040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470134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6D7025-0DA3-2ABF-ED6B-43C2ED643A0B}"/>
              </a:ext>
            </a:extLst>
          </p:cNvPr>
          <p:cNvSpPr>
            <a:spLocks noGrp="1"/>
          </p:cNvSpPr>
          <p:nvPr>
            <p:ph type="title"/>
          </p:nvPr>
        </p:nvSpPr>
        <p:spPr/>
        <p:txBody>
          <a:bodyPr>
            <a:normAutofit/>
          </a:bodyPr>
          <a:lstStyle/>
          <a:p>
            <a:pPr algn="ctr"/>
            <a:r>
              <a:rPr lang="en-IN" sz="4000" b="1" dirty="0"/>
              <a:t>4. PROPOSED PLAN</a:t>
            </a:r>
          </a:p>
        </p:txBody>
      </p:sp>
      <p:sp>
        <p:nvSpPr>
          <p:cNvPr id="4" name="TextBox 3">
            <a:extLst>
              <a:ext uri="{FF2B5EF4-FFF2-40B4-BE49-F238E27FC236}">
                <a16:creationId xmlns:a16="http://schemas.microsoft.com/office/drawing/2014/main" id="{CCDB5659-7ED1-C07B-644F-4320AE8485A9}"/>
              </a:ext>
            </a:extLst>
          </p:cNvPr>
          <p:cNvSpPr txBox="1"/>
          <p:nvPr/>
        </p:nvSpPr>
        <p:spPr>
          <a:xfrm>
            <a:off x="575894" y="1997882"/>
            <a:ext cx="11029616" cy="1323439"/>
          </a:xfrm>
          <a:prstGeom prst="rect">
            <a:avLst/>
          </a:prstGeom>
          <a:noFill/>
        </p:spPr>
        <p:txBody>
          <a:bodyPr wrap="square">
            <a:spAutoFit/>
          </a:bodyPr>
          <a:lstStyle/>
          <a:p>
            <a:pPr marL="342900" indent="-342900" algn="just">
              <a:buFont typeface="Wingdings" panose="05000000000000000000" pitchFamily="2" charset="2"/>
              <a:buChar char="Ø"/>
            </a:pPr>
            <a:r>
              <a:rPr lang="en-US" sz="2000" b="0" i="0" dirty="0">
                <a:effectLst/>
              </a:rPr>
              <a:t>Develop and implement a prototype of the Voice-to-Text Based Music Recommendation System, integrating voice recognition, LSTM modeling, and audio playback functionalities, followed by thorough testing and evaluation to assess the accuracy, usability, and effectiveness of the system in providing personalized music recommendations based on user mood.</a:t>
            </a:r>
            <a:endParaRPr lang="en-IN" sz="2000" dirty="0"/>
          </a:p>
        </p:txBody>
      </p:sp>
      <p:pic>
        <p:nvPicPr>
          <p:cNvPr id="5" name="Picture 10" descr="Image result for mood based listening songs happy sad ">
            <a:extLst>
              <a:ext uri="{FF2B5EF4-FFF2-40B4-BE49-F238E27FC236}">
                <a16:creationId xmlns:a16="http://schemas.microsoft.com/office/drawing/2014/main" id="{55152B56-7777-06A2-DC17-C17A22E91FB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64598" y="3429000"/>
            <a:ext cx="4862803" cy="296675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LOGIN - SR University">
            <a:extLst>
              <a:ext uri="{FF2B5EF4-FFF2-40B4-BE49-F238E27FC236}">
                <a16:creationId xmlns:a16="http://schemas.microsoft.com/office/drawing/2014/main" id="{3B60FA40-3FEA-D748-81C2-440A5AE005B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85433" y="0"/>
            <a:ext cx="2306567" cy="7040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87305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49E61-638D-4E42-BF05-466F9FAFE0E4}"/>
              </a:ext>
            </a:extLst>
          </p:cNvPr>
          <p:cNvSpPr>
            <a:spLocks noGrp="1"/>
          </p:cNvSpPr>
          <p:nvPr>
            <p:ph type="title"/>
          </p:nvPr>
        </p:nvSpPr>
        <p:spPr/>
        <p:txBody>
          <a:bodyPr>
            <a:normAutofit/>
          </a:bodyPr>
          <a:lstStyle/>
          <a:p>
            <a:r>
              <a:rPr lang="en-IN" sz="4000" b="1" dirty="0"/>
              <a:t>INPUT DATA</a:t>
            </a:r>
          </a:p>
        </p:txBody>
      </p:sp>
      <p:sp>
        <p:nvSpPr>
          <p:cNvPr id="4" name="TextBox 3">
            <a:extLst>
              <a:ext uri="{FF2B5EF4-FFF2-40B4-BE49-F238E27FC236}">
                <a16:creationId xmlns:a16="http://schemas.microsoft.com/office/drawing/2014/main" id="{319159A8-BD25-E20B-E8D1-082CAD1E1DF4}"/>
              </a:ext>
            </a:extLst>
          </p:cNvPr>
          <p:cNvSpPr txBox="1"/>
          <p:nvPr/>
        </p:nvSpPr>
        <p:spPr>
          <a:xfrm>
            <a:off x="575894" y="2158024"/>
            <a:ext cx="11029616" cy="3046988"/>
          </a:xfrm>
          <a:prstGeom prst="rect">
            <a:avLst/>
          </a:prstGeom>
          <a:noFill/>
        </p:spPr>
        <p:txBody>
          <a:bodyPr wrap="square">
            <a:spAutoFit/>
          </a:bodyPr>
          <a:lstStyle/>
          <a:p>
            <a:pPr marL="285750" indent="-285750" algn="just">
              <a:buFont typeface="Wingdings" panose="05000000000000000000" pitchFamily="2" charset="2"/>
              <a:buChar char="Ø"/>
            </a:pPr>
            <a:r>
              <a:rPr lang="en-US" sz="2400" b="1" i="0" dirty="0">
                <a:effectLst/>
              </a:rPr>
              <a:t>Spoken Input Data</a:t>
            </a:r>
            <a:r>
              <a:rPr lang="en-US" sz="2400" b="0" i="0" dirty="0">
                <a:effectLst/>
              </a:rPr>
              <a:t>: This includes audio recordings of users' spoken input, which will be converted to text using speech recognition algorithms. You can collect these recordings through microphone input or through pre-recorded audio files.</a:t>
            </a:r>
          </a:p>
          <a:p>
            <a:pPr marL="285750" indent="-285750" algn="just">
              <a:buFont typeface="Wingdings" panose="05000000000000000000" pitchFamily="2" charset="2"/>
              <a:buChar char="Ø"/>
            </a:pPr>
            <a:endParaRPr lang="en-US" sz="2400" b="0" i="0" dirty="0">
              <a:effectLst/>
            </a:endParaRPr>
          </a:p>
          <a:p>
            <a:pPr marL="285750" indent="-285750" algn="just">
              <a:buFont typeface="Wingdings" panose="05000000000000000000" pitchFamily="2" charset="2"/>
              <a:buChar char="Ø"/>
            </a:pPr>
            <a:r>
              <a:rPr lang="en-US" sz="2400" b="1" i="0" dirty="0">
                <a:effectLst/>
              </a:rPr>
              <a:t>Textual Data</a:t>
            </a:r>
            <a:r>
              <a:rPr lang="en-US" sz="2400" b="0" i="0" dirty="0">
                <a:effectLst/>
              </a:rPr>
              <a:t>: Once the spoken input is converted to text, you'll use this text data as input to your machine learning model for mood prediction. This data can include transcripts of user commands or queries related to music preferences, emotions, or mood.</a:t>
            </a:r>
          </a:p>
        </p:txBody>
      </p:sp>
      <p:pic>
        <p:nvPicPr>
          <p:cNvPr id="5" name="Picture 2" descr="LOGIN - SR University">
            <a:extLst>
              <a:ext uri="{FF2B5EF4-FFF2-40B4-BE49-F238E27FC236}">
                <a16:creationId xmlns:a16="http://schemas.microsoft.com/office/drawing/2014/main" id="{C574E793-5175-3B07-E9BC-5D89E97201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85433" y="0"/>
            <a:ext cx="2306567" cy="7040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65950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7FB5613-33F8-EBBB-33E6-263ADDB0D1A1}"/>
              </a:ext>
            </a:extLst>
          </p:cNvPr>
          <p:cNvSpPr txBox="1"/>
          <p:nvPr/>
        </p:nvSpPr>
        <p:spPr>
          <a:xfrm>
            <a:off x="561892" y="1286156"/>
            <a:ext cx="11068215" cy="4154984"/>
          </a:xfrm>
          <a:prstGeom prst="rect">
            <a:avLst/>
          </a:prstGeom>
          <a:noFill/>
        </p:spPr>
        <p:txBody>
          <a:bodyPr wrap="square">
            <a:spAutoFit/>
          </a:bodyPr>
          <a:lstStyle/>
          <a:p>
            <a:pPr marL="285750" indent="-285750" algn="just">
              <a:buFont typeface="Wingdings" panose="05000000000000000000" pitchFamily="2" charset="2"/>
              <a:buChar char="Ø"/>
            </a:pPr>
            <a:r>
              <a:rPr lang="en-US" sz="2400" b="1" i="0" dirty="0">
                <a:effectLst/>
              </a:rPr>
              <a:t>Music Metadata</a:t>
            </a:r>
            <a:r>
              <a:rPr lang="en-US" sz="2400" b="0" i="0" dirty="0">
                <a:effectLst/>
              </a:rPr>
              <a:t>: Information about the songs in your database, such as title, artist, genre, and mood. This metadata will be used to recommend appropriate songs based on the predicted mood.</a:t>
            </a:r>
          </a:p>
          <a:p>
            <a:pPr marL="285750" indent="-285750" algn="just">
              <a:buFont typeface="Wingdings" panose="05000000000000000000" pitchFamily="2" charset="2"/>
              <a:buChar char="Ø"/>
            </a:pPr>
            <a:endParaRPr lang="en-US" sz="2400" b="0" i="0" dirty="0">
              <a:effectLst/>
            </a:endParaRPr>
          </a:p>
          <a:p>
            <a:pPr marL="285750" indent="-285750" algn="just">
              <a:buFont typeface="Wingdings" panose="05000000000000000000" pitchFamily="2" charset="2"/>
              <a:buChar char="Ø"/>
            </a:pPr>
            <a:r>
              <a:rPr lang="en-US" sz="2400" b="1" i="0" dirty="0">
                <a:effectLst/>
              </a:rPr>
              <a:t>Training Data</a:t>
            </a:r>
            <a:r>
              <a:rPr lang="en-US" sz="2400" b="0" i="0" dirty="0">
                <a:effectLst/>
              </a:rPr>
              <a:t>: If you're training a machine learning model (such as an LSTM) for mood prediction, you'll need a labeled dataset containing text samples along with their corresponding mood labels. You can collect this data from various sources, including user feedback, music annotations, or existing mood-labeled datasets.</a:t>
            </a:r>
          </a:p>
          <a:p>
            <a:pPr marL="285750" indent="-285750" algn="just">
              <a:buFont typeface="Wingdings" panose="05000000000000000000" pitchFamily="2" charset="2"/>
              <a:buChar char="Ø"/>
            </a:pPr>
            <a:endParaRPr lang="en-US" sz="2400" b="0" i="0" dirty="0">
              <a:effectLst/>
            </a:endParaRPr>
          </a:p>
          <a:p>
            <a:pPr marL="285750" indent="-285750" algn="just">
              <a:buFont typeface="Wingdings" panose="05000000000000000000" pitchFamily="2" charset="2"/>
              <a:buChar char="Ø"/>
            </a:pPr>
            <a:r>
              <a:rPr lang="en-US" sz="2400" b="1" i="0" dirty="0">
                <a:effectLst/>
              </a:rPr>
              <a:t>Validation Data</a:t>
            </a:r>
            <a:r>
              <a:rPr lang="en-US" sz="2400" b="0" i="0" dirty="0">
                <a:effectLst/>
              </a:rPr>
              <a:t>: A separate portion of labeled data used to validate the performance of your machine learning model during training and fine-tuning.</a:t>
            </a:r>
          </a:p>
        </p:txBody>
      </p:sp>
      <p:pic>
        <p:nvPicPr>
          <p:cNvPr id="5" name="Picture 2" descr="LOGIN - SR University">
            <a:extLst>
              <a:ext uri="{FF2B5EF4-FFF2-40B4-BE49-F238E27FC236}">
                <a16:creationId xmlns:a16="http://schemas.microsoft.com/office/drawing/2014/main" id="{61B537A4-7849-3D34-9FBF-43080245171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85433" y="0"/>
            <a:ext cx="2306567" cy="7040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1702543"/>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docProps/app.xml><?xml version="1.0" encoding="utf-8"?>
<Properties xmlns="http://schemas.openxmlformats.org/officeDocument/2006/extended-properties" xmlns:vt="http://schemas.openxmlformats.org/officeDocument/2006/docPropsVTypes">
  <Template>TM03457464[[fn=Dividend]]</Template>
  <TotalTime>1011</TotalTime>
  <Words>1112</Words>
  <Application>Microsoft Office PowerPoint</Application>
  <PresentationFormat>Widescreen</PresentationFormat>
  <Paragraphs>118</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Gill Sans MT</vt:lpstr>
      <vt:lpstr>Wingdings</vt:lpstr>
      <vt:lpstr>Wingdings 2</vt:lpstr>
      <vt:lpstr>Dividend</vt:lpstr>
      <vt:lpstr>VOICE-TO-TEXT-BASED MUSIC RECOMMENDATION USING LSTM MODEL Guide: P. RADHAKRISHNAN</vt:lpstr>
      <vt:lpstr>CONTENTS</vt:lpstr>
      <vt:lpstr>1. PROBLEM IDENTIFICATION</vt:lpstr>
      <vt:lpstr>2. LITERATURE REVIEW</vt:lpstr>
      <vt:lpstr>PowerPoint Presentation</vt:lpstr>
      <vt:lpstr>3. DEFINING OBJECTIVE OF THE PROBLEM</vt:lpstr>
      <vt:lpstr>4. PROPOSED PLAN</vt:lpstr>
      <vt:lpstr>INPUT DATA</vt:lpstr>
      <vt:lpstr>PowerPoint Presentation</vt:lpstr>
      <vt:lpstr>TOOLS &amp; TECHNOLOGIES USED</vt:lpstr>
      <vt:lpstr>PowerPoint Presentation</vt:lpstr>
      <vt:lpstr>IMPLEMENTATION</vt:lpstr>
      <vt:lpstr>PowerPoint Presentation</vt:lpstr>
      <vt:lpstr>RESULTS</vt:lpstr>
      <vt:lpstr>PowerPoint Presentation</vt:lpstr>
      <vt:lpstr>5. 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VOICE-TO-TEXT-BASED MUSIC RECOMMENDATION USING LSTM MODEL Guide: P. RADHAKRISHNAN</dc:title>
  <dc:creator>2003 A51173</dc:creator>
  <cp:lastModifiedBy>2003 A51173</cp:lastModifiedBy>
  <cp:revision>1</cp:revision>
  <dcterms:created xsi:type="dcterms:W3CDTF">2024-04-01T02:58:43Z</dcterms:created>
  <dcterms:modified xsi:type="dcterms:W3CDTF">2024-04-01T19:50:18Z</dcterms:modified>
</cp:coreProperties>
</file>

<file path=docProps/thumbnail.jpeg>
</file>